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4102" y="1644802"/>
            <a:ext cx="4463795" cy="132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52600" y="170687"/>
            <a:ext cx="8738870" cy="521334"/>
          </a:xfrm>
          <a:custGeom>
            <a:avLst/>
            <a:gdLst/>
            <a:ahLst/>
            <a:cxnLst/>
            <a:rect l="l" t="t" r="r" b="b"/>
            <a:pathLst>
              <a:path w="8738870" h="521334">
                <a:moveTo>
                  <a:pt x="8651748" y="0"/>
                </a:moveTo>
                <a:lnTo>
                  <a:pt x="86868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8" y="521207"/>
                </a:lnTo>
                <a:lnTo>
                  <a:pt x="8651748" y="521207"/>
                </a:lnTo>
                <a:lnTo>
                  <a:pt x="8685573" y="514385"/>
                </a:lnTo>
                <a:lnTo>
                  <a:pt x="8713184" y="495776"/>
                </a:lnTo>
                <a:lnTo>
                  <a:pt x="8731793" y="468165"/>
                </a:lnTo>
                <a:lnTo>
                  <a:pt x="8738616" y="434339"/>
                </a:lnTo>
                <a:lnTo>
                  <a:pt x="8738616" y="86867"/>
                </a:lnTo>
                <a:lnTo>
                  <a:pt x="8731793" y="53042"/>
                </a:lnTo>
                <a:lnTo>
                  <a:pt x="8713184" y="25431"/>
                </a:lnTo>
                <a:lnTo>
                  <a:pt x="8685573" y="6822"/>
                </a:lnTo>
                <a:lnTo>
                  <a:pt x="8651748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0386" y="247015"/>
            <a:ext cx="5488685" cy="47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0890" y="1136396"/>
            <a:ext cx="5457190" cy="177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7A7BA90-DB3E-4055-A37A-60D66C25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386" y="1447800"/>
            <a:ext cx="5488685" cy="914400"/>
          </a:xfrm>
        </p:spPr>
        <p:txBody>
          <a:bodyPr/>
          <a:lstStyle/>
          <a:p>
            <a:r>
              <a:rPr lang="es-CL" sz="5400" dirty="0">
                <a:solidFill>
                  <a:srgbClr val="002060"/>
                </a:solidFill>
              </a:rPr>
              <a:t>             ECICEP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FEBBC5A-B56F-4B8F-8484-C8BCE3DE5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819400"/>
            <a:ext cx="6477000" cy="615553"/>
          </a:xfrm>
        </p:spPr>
        <p:txBody>
          <a:bodyPr/>
          <a:lstStyle/>
          <a:p>
            <a:r>
              <a:rPr lang="es-CL" sz="4000" dirty="0">
                <a:solidFill>
                  <a:srgbClr val="002060"/>
                </a:solidFill>
              </a:rPr>
              <a:t>          ROLES DE LA ESTRATEGIA</a:t>
            </a:r>
          </a:p>
        </p:txBody>
      </p:sp>
    </p:spTree>
    <p:extLst>
      <p:ext uri="{BB962C8B-B14F-4D97-AF65-F5344CB8AC3E}">
        <p14:creationId xmlns:p14="http://schemas.microsoft.com/office/powerpoint/2010/main" val="220049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6008" y="320040"/>
            <a:ext cx="2158365" cy="408940"/>
          </a:xfrm>
          <a:custGeom>
            <a:avLst/>
            <a:gdLst/>
            <a:ahLst/>
            <a:cxnLst/>
            <a:rect l="l" t="t" r="r" b="b"/>
            <a:pathLst>
              <a:path w="2158365" h="408940">
                <a:moveTo>
                  <a:pt x="2089912" y="0"/>
                </a:moveTo>
                <a:lnTo>
                  <a:pt x="68071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1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2"/>
                </a:lnTo>
                <a:lnTo>
                  <a:pt x="41576" y="403082"/>
                </a:lnTo>
                <a:lnTo>
                  <a:pt x="68071" y="408431"/>
                </a:lnTo>
                <a:lnTo>
                  <a:pt x="2089912" y="408431"/>
                </a:lnTo>
                <a:lnTo>
                  <a:pt x="2116407" y="403082"/>
                </a:lnTo>
                <a:lnTo>
                  <a:pt x="2138044" y="388492"/>
                </a:lnTo>
                <a:lnTo>
                  <a:pt x="2152634" y="366855"/>
                </a:lnTo>
                <a:lnTo>
                  <a:pt x="2157984" y="340359"/>
                </a:lnTo>
                <a:lnTo>
                  <a:pt x="2157984" y="68071"/>
                </a:lnTo>
                <a:lnTo>
                  <a:pt x="2152634" y="41576"/>
                </a:lnTo>
                <a:lnTo>
                  <a:pt x="2138044" y="19938"/>
                </a:lnTo>
                <a:lnTo>
                  <a:pt x="2116407" y="5349"/>
                </a:lnTo>
                <a:lnTo>
                  <a:pt x="2089912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52594" y="359790"/>
            <a:ext cx="1923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292608"/>
            <a:ext cx="2158365" cy="411480"/>
          </a:xfrm>
          <a:custGeom>
            <a:avLst/>
            <a:gdLst/>
            <a:ahLst/>
            <a:cxnLst/>
            <a:rect l="l" t="t" r="r" b="b"/>
            <a:pathLst>
              <a:path w="2158365" h="411480">
                <a:moveTo>
                  <a:pt x="2089403" y="0"/>
                </a:moveTo>
                <a:lnTo>
                  <a:pt x="68579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80"/>
                </a:lnTo>
                <a:lnTo>
                  <a:pt x="0" y="342900"/>
                </a:lnTo>
                <a:lnTo>
                  <a:pt x="5393" y="369581"/>
                </a:lnTo>
                <a:lnTo>
                  <a:pt x="20097" y="391382"/>
                </a:lnTo>
                <a:lnTo>
                  <a:pt x="41898" y="406086"/>
                </a:lnTo>
                <a:lnTo>
                  <a:pt x="68579" y="411480"/>
                </a:lnTo>
                <a:lnTo>
                  <a:pt x="2089403" y="411480"/>
                </a:lnTo>
                <a:lnTo>
                  <a:pt x="2116085" y="406086"/>
                </a:lnTo>
                <a:lnTo>
                  <a:pt x="2137886" y="391382"/>
                </a:lnTo>
                <a:lnTo>
                  <a:pt x="2152590" y="369581"/>
                </a:lnTo>
                <a:lnTo>
                  <a:pt x="2157983" y="342900"/>
                </a:lnTo>
                <a:lnTo>
                  <a:pt x="2157983" y="68580"/>
                </a:lnTo>
                <a:lnTo>
                  <a:pt x="2152590" y="41898"/>
                </a:lnTo>
                <a:lnTo>
                  <a:pt x="2137886" y="20097"/>
                </a:lnTo>
                <a:lnTo>
                  <a:pt x="2116085" y="5393"/>
                </a:lnTo>
                <a:lnTo>
                  <a:pt x="2089403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56144" y="333578"/>
            <a:ext cx="1363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TENS</a:t>
            </a:r>
            <a:r>
              <a:rPr spc="-20" dirty="0"/>
              <a:t> </a:t>
            </a:r>
            <a:r>
              <a:rPr spc="-10" dirty="0"/>
              <a:t>Gestor/a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9783" y="932713"/>
            <a:ext cx="1159560" cy="4585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7367" y="1176553"/>
            <a:ext cx="1732534" cy="4585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97223" y="954024"/>
            <a:ext cx="6845934" cy="83248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3345" marR="111125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Calibri"/>
                <a:cs typeface="Calibri"/>
              </a:rPr>
              <a:t>Con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objeto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facilitar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cuidado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integral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alto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riesgo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en </a:t>
            </a:r>
            <a:r>
              <a:rPr sz="1600" dirty="0">
                <a:latin typeface="Calibri"/>
                <a:cs typeface="Calibri"/>
              </a:rPr>
              <a:t>cada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equipo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sector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requiere 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profesional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TENS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acompañen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con </a:t>
            </a:r>
            <a:r>
              <a:rPr sz="1600" dirty="0">
                <a:latin typeface="Calibri"/>
                <a:cs typeface="Calibri"/>
              </a:rPr>
              <a:t>condiciones </a:t>
            </a:r>
            <a:r>
              <a:rPr sz="1600" spc="-10" dirty="0">
                <a:latin typeface="Calibri"/>
                <a:cs typeface="Calibri"/>
              </a:rPr>
              <a:t>crónicas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cuidado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salud.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7944" y="0"/>
            <a:ext cx="1606295" cy="19872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758695" y="2011679"/>
            <a:ext cx="4337685" cy="411480"/>
          </a:xfrm>
          <a:prstGeom prst="rect">
            <a:avLst/>
          </a:prstGeom>
          <a:solidFill>
            <a:srgbClr val="4471C4">
              <a:alpha val="50195"/>
            </a:srgbClr>
          </a:solidFill>
        </p:spPr>
        <p:txBody>
          <a:bodyPr vert="horz" wrap="square" lIns="0" tIns="53975" rIns="0" bIns="0" rtlCol="0">
            <a:spAutoFit/>
          </a:bodyPr>
          <a:lstStyle/>
          <a:p>
            <a:pPr marR="80645" algn="r">
              <a:lnSpc>
                <a:spcPct val="100000"/>
              </a:lnSpc>
              <a:spcBef>
                <a:spcPts val="4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0" y="2011679"/>
            <a:ext cx="4447540" cy="411480"/>
          </a:xfrm>
          <a:prstGeom prst="rect">
            <a:avLst/>
          </a:prstGeom>
          <a:solidFill>
            <a:srgbClr val="00AF50">
              <a:alpha val="50195"/>
            </a:srgbClr>
          </a:solidFill>
        </p:spPr>
        <p:txBody>
          <a:bodyPr vert="horz" wrap="square" lIns="0" tIns="539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Caso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1904" y="3550920"/>
            <a:ext cx="5974080" cy="265176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583942" y="2592705"/>
            <a:ext cx="731202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latin typeface="Calibri"/>
                <a:cs typeface="Calibri"/>
              </a:rPr>
              <a:t>“Toda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gestión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externa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que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se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realice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en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relación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un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usuario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con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el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intersector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u</a:t>
            </a:r>
            <a:r>
              <a:rPr sz="1600" i="1" spc="-4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otras instituciones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salud, </a:t>
            </a:r>
            <a:r>
              <a:rPr sz="1600" i="1" spc="-10" dirty="0">
                <a:latin typeface="Calibri"/>
                <a:cs typeface="Calibri"/>
              </a:rPr>
              <a:t>considerando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la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conexión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con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el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profesional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enlace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y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teniendo </a:t>
            </a:r>
            <a:r>
              <a:rPr sz="1600" i="1" dirty="0">
                <a:latin typeface="Calibri"/>
                <a:cs typeface="Calibri"/>
              </a:rPr>
              <a:t>como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fin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apoyar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en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el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automanejo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del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usuario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y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mantener </a:t>
            </a:r>
            <a:r>
              <a:rPr sz="1600" i="1" dirty="0">
                <a:latin typeface="Calibri"/>
                <a:cs typeface="Calibri"/>
              </a:rPr>
              <a:t>la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continuidad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la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atención”.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5064" y="252984"/>
            <a:ext cx="8958580" cy="524510"/>
          </a:xfrm>
          <a:custGeom>
            <a:avLst/>
            <a:gdLst/>
            <a:ahLst/>
            <a:cxnLst/>
            <a:rect l="l" t="t" r="r" b="b"/>
            <a:pathLst>
              <a:path w="8958580" h="524510">
                <a:moveTo>
                  <a:pt x="8870696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6"/>
                </a:lnTo>
                <a:lnTo>
                  <a:pt x="8870696" y="524256"/>
                </a:lnTo>
                <a:lnTo>
                  <a:pt x="8904708" y="517390"/>
                </a:lnTo>
                <a:lnTo>
                  <a:pt x="8932481" y="498665"/>
                </a:lnTo>
                <a:lnTo>
                  <a:pt x="8951206" y="470892"/>
                </a:lnTo>
                <a:lnTo>
                  <a:pt x="8958071" y="436880"/>
                </a:lnTo>
                <a:lnTo>
                  <a:pt x="8958071" y="87375"/>
                </a:lnTo>
                <a:lnTo>
                  <a:pt x="8951206" y="53363"/>
                </a:lnTo>
                <a:lnTo>
                  <a:pt x="8932481" y="25590"/>
                </a:lnTo>
                <a:lnTo>
                  <a:pt x="8904708" y="6865"/>
                </a:lnTo>
                <a:lnTo>
                  <a:pt x="8870696" y="0"/>
                </a:lnTo>
                <a:close/>
              </a:path>
            </a:pathLst>
          </a:custGeom>
          <a:solidFill>
            <a:srgbClr val="001F5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331" rIns="0" bIns="0" rtlCol="0">
            <a:spAutoFit/>
          </a:bodyPr>
          <a:lstStyle/>
          <a:p>
            <a:pPr marL="31057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Profesional</a:t>
            </a:r>
            <a:r>
              <a:rPr spc="-35" dirty="0"/>
              <a:t> </a:t>
            </a:r>
            <a:r>
              <a:rPr spc="-10" dirty="0"/>
              <a:t>Gestor/a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3647" y="917447"/>
            <a:ext cx="5794375" cy="832485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3980" marR="272415">
              <a:lnSpc>
                <a:spcPct val="100000"/>
              </a:lnSpc>
              <a:spcBef>
                <a:spcPts val="254"/>
              </a:spcBef>
            </a:pPr>
            <a:r>
              <a:rPr sz="1600" spc="-10" dirty="0">
                <a:latin typeface="Calibri"/>
                <a:cs typeface="Calibri"/>
              </a:rPr>
              <a:t>Intermediar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entre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consultante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otros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profesionales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salud,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coordinando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atenciones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equipo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según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las </a:t>
            </a:r>
            <a:r>
              <a:rPr sz="1600" dirty="0">
                <a:latin typeface="Calibri"/>
                <a:cs typeface="Calibri"/>
              </a:rPr>
              <a:t>necesidades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individuales.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6696" y="1929383"/>
            <a:ext cx="5712460" cy="1076325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marR="302260">
              <a:lnSpc>
                <a:spcPct val="100000"/>
              </a:lnSpc>
              <a:spcBef>
                <a:spcPts val="245"/>
              </a:spcBef>
            </a:pPr>
            <a:r>
              <a:rPr sz="1600" dirty="0">
                <a:latin typeface="Calibri"/>
                <a:cs typeface="Calibri"/>
              </a:rPr>
              <a:t>Desarrollar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coordinar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individuales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colaborativos,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con </a:t>
            </a:r>
            <a:r>
              <a:rPr sz="1600" dirty="0">
                <a:latin typeface="Calibri"/>
                <a:cs typeface="Calibri"/>
              </a:rPr>
              <a:t>énfasis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potenciar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automanejo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participación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activa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la </a:t>
            </a:r>
            <a:r>
              <a:rPr sz="1600" dirty="0">
                <a:latin typeface="Calibri"/>
                <a:cs typeface="Calibri"/>
              </a:rPr>
              <a:t>persona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condición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crónica,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incorporando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familia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y/o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los </a:t>
            </a:r>
            <a:r>
              <a:rPr sz="1600" dirty="0">
                <a:latin typeface="Calibri"/>
                <a:cs typeface="Calibri"/>
              </a:rPr>
              <a:t>cuidadores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proceso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cuidado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acompañamiento.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6400" y="3258311"/>
            <a:ext cx="3188335" cy="341630"/>
          </a:xfrm>
          <a:prstGeom prst="rect">
            <a:avLst/>
          </a:prstGeom>
          <a:solidFill>
            <a:srgbClr val="001F5F">
              <a:alpha val="50195"/>
            </a:srgbClr>
          </a:solidFill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Coordinar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PCI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sector.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1160" y="3910584"/>
            <a:ext cx="5453380" cy="585470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4"/>
              </a:spcBef>
            </a:pPr>
            <a:r>
              <a:rPr sz="1600" spc="-10" dirty="0">
                <a:latin typeface="Calibri"/>
                <a:cs typeface="Calibri"/>
              </a:rPr>
              <a:t>Velar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provisión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registro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cuidados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biopsicosociales</a:t>
            </a:r>
            <a:endParaRPr sz="16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manera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más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efectiva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eficiente,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según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realidad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local.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0711" y="3910584"/>
            <a:ext cx="3274060" cy="585470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Manejar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monitorear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referencia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CR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entre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distintos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NA.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5191" y="3258311"/>
            <a:ext cx="5553710" cy="341630"/>
          </a:xfrm>
          <a:prstGeom prst="rect">
            <a:avLst/>
          </a:prstGeom>
          <a:solidFill>
            <a:srgbClr val="001F5F">
              <a:alpha val="50195"/>
            </a:srgbClr>
          </a:solidFill>
        </p:spPr>
        <p:txBody>
          <a:bodyPr vert="horz" wrap="square" lIns="0" tIns="342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7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Priorizar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entrega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equipos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automonitoreo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telemedicina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5064" y="4742688"/>
            <a:ext cx="5453380" cy="585470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1600" spc="-10" dirty="0">
                <a:latin typeface="Calibri"/>
                <a:cs typeface="Calibri"/>
              </a:rPr>
              <a:t>Coordinación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continuidad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cuidado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personas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consultantes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urgencia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hospitalizaciones.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4616" y="4742688"/>
            <a:ext cx="3270885" cy="585470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sz="1600" dirty="0">
                <a:latin typeface="Calibri"/>
                <a:cs typeface="Calibri"/>
              </a:rPr>
              <a:t>Articulación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intersector </a:t>
            </a:r>
            <a:r>
              <a:rPr sz="1600" spc="-20" dirty="0">
                <a:latin typeface="Calibri"/>
                <a:cs typeface="Calibri"/>
              </a:rPr>
              <a:t>según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corresponda.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3005328" cy="3005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960" y="240791"/>
            <a:ext cx="1600200" cy="20482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362711"/>
            <a:ext cx="1359408" cy="19263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861303" y="362711"/>
            <a:ext cx="3944620" cy="524510"/>
          </a:xfrm>
          <a:custGeom>
            <a:avLst/>
            <a:gdLst/>
            <a:ahLst/>
            <a:cxnLst/>
            <a:rect l="l" t="t" r="r" b="b"/>
            <a:pathLst>
              <a:path w="3944620" h="524510">
                <a:moveTo>
                  <a:pt x="3856736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856736" y="524255"/>
                </a:lnTo>
                <a:lnTo>
                  <a:pt x="3890748" y="517390"/>
                </a:lnTo>
                <a:lnTo>
                  <a:pt x="3918521" y="498665"/>
                </a:lnTo>
                <a:lnTo>
                  <a:pt x="3937246" y="470892"/>
                </a:lnTo>
                <a:lnTo>
                  <a:pt x="3944112" y="436879"/>
                </a:lnTo>
                <a:lnTo>
                  <a:pt x="3944112" y="87375"/>
                </a:lnTo>
                <a:lnTo>
                  <a:pt x="3937246" y="53363"/>
                </a:lnTo>
                <a:lnTo>
                  <a:pt x="3918521" y="25590"/>
                </a:lnTo>
                <a:lnTo>
                  <a:pt x="3890748" y="6865"/>
                </a:lnTo>
                <a:lnTo>
                  <a:pt x="3856736" y="0"/>
                </a:lnTo>
                <a:close/>
              </a:path>
            </a:pathLst>
          </a:custGeom>
          <a:solidFill>
            <a:srgbClr val="006FC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3147" y="460070"/>
            <a:ext cx="1363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TENS</a:t>
            </a:r>
            <a:r>
              <a:rPr spc="-20" dirty="0"/>
              <a:t> </a:t>
            </a:r>
            <a:r>
              <a:rPr spc="-10" dirty="0"/>
              <a:t>Gestor/a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25796" y="1117091"/>
            <a:ext cx="5084445" cy="585470"/>
          </a:xfrm>
          <a:prstGeom prst="rect">
            <a:avLst/>
          </a:prstGeom>
          <a:ln w="9144">
            <a:solidFill>
              <a:srgbClr val="8FAAD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 marR="438150">
              <a:lnSpc>
                <a:spcPct val="100000"/>
              </a:lnSpc>
              <a:spcBef>
                <a:spcPts val="240"/>
              </a:spcBef>
            </a:pPr>
            <a:r>
              <a:rPr sz="1600" dirty="0">
                <a:latin typeface="Calibri"/>
                <a:cs typeface="Calibri"/>
              </a:rPr>
              <a:t>Apoyar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gestión 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alta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complejidad, </a:t>
            </a:r>
            <a:r>
              <a:rPr sz="1600" dirty="0">
                <a:latin typeface="Calibri"/>
                <a:cs typeface="Calibri"/>
              </a:rPr>
              <a:t>según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determine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profesional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designado.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31264" y="2282951"/>
            <a:ext cx="3188335" cy="161925"/>
            <a:chOff x="1731264" y="2282951"/>
            <a:chExt cx="3188335" cy="161925"/>
          </a:xfrm>
        </p:grpSpPr>
        <p:sp>
          <p:nvSpPr>
            <p:cNvPr id="8" name="object 8"/>
            <p:cNvSpPr/>
            <p:nvPr/>
          </p:nvSpPr>
          <p:spPr>
            <a:xfrm>
              <a:off x="1737360" y="2289047"/>
              <a:ext cx="3176270" cy="149860"/>
            </a:xfrm>
            <a:custGeom>
              <a:avLst/>
              <a:gdLst/>
              <a:ahLst/>
              <a:cxnLst/>
              <a:rect l="l" t="t" r="r" b="b"/>
              <a:pathLst>
                <a:path w="3176270" h="149860">
                  <a:moveTo>
                    <a:pt x="3151124" y="0"/>
                  </a:moveTo>
                  <a:lnTo>
                    <a:pt x="24891" y="0"/>
                  </a:lnTo>
                  <a:lnTo>
                    <a:pt x="15216" y="1960"/>
                  </a:lnTo>
                  <a:lnTo>
                    <a:pt x="7302" y="7302"/>
                  </a:lnTo>
                  <a:lnTo>
                    <a:pt x="1960" y="15216"/>
                  </a:lnTo>
                  <a:lnTo>
                    <a:pt x="0" y="24891"/>
                  </a:lnTo>
                  <a:lnTo>
                    <a:pt x="0" y="124460"/>
                  </a:lnTo>
                  <a:lnTo>
                    <a:pt x="1960" y="134135"/>
                  </a:lnTo>
                  <a:lnTo>
                    <a:pt x="7302" y="142049"/>
                  </a:lnTo>
                  <a:lnTo>
                    <a:pt x="15216" y="147391"/>
                  </a:lnTo>
                  <a:lnTo>
                    <a:pt x="24891" y="149351"/>
                  </a:lnTo>
                  <a:lnTo>
                    <a:pt x="3151124" y="149351"/>
                  </a:lnTo>
                  <a:lnTo>
                    <a:pt x="3160799" y="147391"/>
                  </a:lnTo>
                  <a:lnTo>
                    <a:pt x="3168713" y="142049"/>
                  </a:lnTo>
                  <a:lnTo>
                    <a:pt x="3174055" y="134135"/>
                  </a:lnTo>
                  <a:lnTo>
                    <a:pt x="3176016" y="124460"/>
                  </a:lnTo>
                  <a:lnTo>
                    <a:pt x="3176016" y="24891"/>
                  </a:lnTo>
                  <a:lnTo>
                    <a:pt x="3174055" y="15216"/>
                  </a:lnTo>
                  <a:lnTo>
                    <a:pt x="3168713" y="7302"/>
                  </a:lnTo>
                  <a:lnTo>
                    <a:pt x="3160799" y="1960"/>
                  </a:lnTo>
                  <a:lnTo>
                    <a:pt x="31511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7360" y="2289047"/>
              <a:ext cx="3176270" cy="149860"/>
            </a:xfrm>
            <a:custGeom>
              <a:avLst/>
              <a:gdLst/>
              <a:ahLst/>
              <a:cxnLst/>
              <a:rect l="l" t="t" r="r" b="b"/>
              <a:pathLst>
                <a:path w="3176270" h="149860">
                  <a:moveTo>
                    <a:pt x="0" y="24891"/>
                  </a:moveTo>
                  <a:lnTo>
                    <a:pt x="1960" y="15216"/>
                  </a:lnTo>
                  <a:lnTo>
                    <a:pt x="7302" y="7302"/>
                  </a:lnTo>
                  <a:lnTo>
                    <a:pt x="15216" y="1960"/>
                  </a:lnTo>
                  <a:lnTo>
                    <a:pt x="24891" y="0"/>
                  </a:lnTo>
                  <a:lnTo>
                    <a:pt x="3151124" y="0"/>
                  </a:lnTo>
                  <a:lnTo>
                    <a:pt x="3160799" y="1960"/>
                  </a:lnTo>
                  <a:lnTo>
                    <a:pt x="3168713" y="7302"/>
                  </a:lnTo>
                  <a:lnTo>
                    <a:pt x="3174055" y="15216"/>
                  </a:lnTo>
                  <a:lnTo>
                    <a:pt x="3176016" y="24891"/>
                  </a:lnTo>
                  <a:lnTo>
                    <a:pt x="3176016" y="124460"/>
                  </a:lnTo>
                  <a:lnTo>
                    <a:pt x="3174055" y="134135"/>
                  </a:lnTo>
                  <a:lnTo>
                    <a:pt x="3168713" y="142049"/>
                  </a:lnTo>
                  <a:lnTo>
                    <a:pt x="3160799" y="147391"/>
                  </a:lnTo>
                  <a:lnTo>
                    <a:pt x="3151124" y="149351"/>
                  </a:lnTo>
                  <a:lnTo>
                    <a:pt x="24891" y="149351"/>
                  </a:lnTo>
                  <a:lnTo>
                    <a:pt x="15216" y="147391"/>
                  </a:lnTo>
                  <a:lnTo>
                    <a:pt x="7302" y="142049"/>
                  </a:lnTo>
                  <a:lnTo>
                    <a:pt x="1960" y="134135"/>
                  </a:lnTo>
                  <a:lnTo>
                    <a:pt x="0" y="124460"/>
                  </a:lnTo>
                  <a:lnTo>
                    <a:pt x="0" y="2489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25796" y="1854707"/>
            <a:ext cx="5084445" cy="585470"/>
          </a:xfrm>
          <a:prstGeom prst="rect">
            <a:avLst/>
          </a:prstGeom>
          <a:ln w="9144">
            <a:solidFill>
              <a:srgbClr val="8FAADC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35"/>
              </a:spcBef>
            </a:pPr>
            <a:r>
              <a:rPr sz="1600" spc="-10" dirty="0">
                <a:latin typeface="Calibri"/>
                <a:cs typeface="Calibri"/>
              </a:rPr>
              <a:t>Realizar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rescate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alta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complejidad,</a:t>
            </a:r>
            <a:endParaRPr sz="16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mediante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contacto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telefónico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visitas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domiciliarias.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8883" y="2589276"/>
            <a:ext cx="8571230" cy="585470"/>
          </a:xfrm>
          <a:prstGeom prst="rect">
            <a:avLst/>
          </a:prstGeom>
          <a:ln w="9144">
            <a:solidFill>
              <a:srgbClr val="8FAAD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8900" marR="226060">
              <a:lnSpc>
                <a:spcPct val="100000"/>
              </a:lnSpc>
              <a:spcBef>
                <a:spcPts val="254"/>
              </a:spcBef>
            </a:pPr>
            <a:r>
              <a:rPr sz="1600" spc="-10" dirty="0">
                <a:latin typeface="Calibri"/>
                <a:cs typeface="Calibri"/>
              </a:rPr>
              <a:t>Monitorizar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parámetros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cumplimiento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metas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alta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complejidad,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apoyo </a:t>
            </a:r>
            <a:r>
              <a:rPr sz="1600" dirty="0">
                <a:latin typeface="Calibri"/>
                <a:cs typeface="Calibri"/>
              </a:rPr>
              <a:t>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profesional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gestor.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38883" y="3272028"/>
            <a:ext cx="8571230" cy="585470"/>
          </a:xfrm>
          <a:prstGeom prst="rect">
            <a:avLst/>
          </a:prstGeom>
          <a:ln w="9144">
            <a:solidFill>
              <a:srgbClr val="8FAAD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marR="654050">
              <a:lnSpc>
                <a:spcPct val="100000"/>
              </a:lnSpc>
              <a:spcBef>
                <a:spcPts val="240"/>
              </a:spcBef>
            </a:pPr>
            <a:r>
              <a:rPr sz="1600" spc="-10" dirty="0">
                <a:latin typeface="Calibri"/>
                <a:cs typeface="Calibri"/>
              </a:rPr>
              <a:t>Realizar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gestión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atención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mediana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complejidad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(según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disponibilidad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del </a:t>
            </a:r>
            <a:r>
              <a:rPr sz="1600" spc="-10" dirty="0">
                <a:latin typeface="Calibri"/>
                <a:cs typeface="Calibri"/>
              </a:rPr>
              <a:t>profesional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gestor).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38883" y="3997452"/>
            <a:ext cx="8571230" cy="341630"/>
          </a:xfrm>
          <a:prstGeom prst="rect">
            <a:avLst/>
          </a:prstGeom>
          <a:ln w="9144">
            <a:solidFill>
              <a:srgbClr val="8FAAD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60"/>
              </a:spcBef>
            </a:pPr>
            <a:r>
              <a:rPr sz="1600" dirty="0">
                <a:latin typeface="Calibri"/>
                <a:cs typeface="Calibri"/>
              </a:rPr>
              <a:t>Pesquisar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personas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podrían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beneficiarse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ECICEP.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37360" y="4450079"/>
            <a:ext cx="2898775" cy="920750"/>
          </a:xfrm>
          <a:custGeom>
            <a:avLst/>
            <a:gdLst/>
            <a:ahLst/>
            <a:cxnLst/>
            <a:rect l="l" t="t" r="r" b="b"/>
            <a:pathLst>
              <a:path w="2898775" h="920750">
                <a:moveTo>
                  <a:pt x="2745231" y="0"/>
                </a:moveTo>
                <a:lnTo>
                  <a:pt x="153415" y="0"/>
                </a:lnTo>
                <a:lnTo>
                  <a:pt x="104932" y="7823"/>
                </a:lnTo>
                <a:lnTo>
                  <a:pt x="62819" y="29606"/>
                </a:lnTo>
                <a:lnTo>
                  <a:pt x="29606" y="62819"/>
                </a:lnTo>
                <a:lnTo>
                  <a:pt x="7823" y="104932"/>
                </a:lnTo>
                <a:lnTo>
                  <a:pt x="0" y="153416"/>
                </a:lnTo>
                <a:lnTo>
                  <a:pt x="0" y="767080"/>
                </a:lnTo>
                <a:lnTo>
                  <a:pt x="7823" y="815563"/>
                </a:lnTo>
                <a:lnTo>
                  <a:pt x="29606" y="857676"/>
                </a:lnTo>
                <a:lnTo>
                  <a:pt x="62819" y="890889"/>
                </a:lnTo>
                <a:lnTo>
                  <a:pt x="104932" y="912672"/>
                </a:lnTo>
                <a:lnTo>
                  <a:pt x="153415" y="920496"/>
                </a:lnTo>
                <a:lnTo>
                  <a:pt x="2745231" y="920496"/>
                </a:lnTo>
                <a:lnTo>
                  <a:pt x="2793715" y="912672"/>
                </a:lnTo>
                <a:lnTo>
                  <a:pt x="2835828" y="890889"/>
                </a:lnTo>
                <a:lnTo>
                  <a:pt x="2869041" y="857676"/>
                </a:lnTo>
                <a:lnTo>
                  <a:pt x="2890824" y="815563"/>
                </a:lnTo>
                <a:lnTo>
                  <a:pt x="2898648" y="767080"/>
                </a:lnTo>
                <a:lnTo>
                  <a:pt x="2898648" y="153416"/>
                </a:lnTo>
                <a:lnTo>
                  <a:pt x="2890824" y="104932"/>
                </a:lnTo>
                <a:lnTo>
                  <a:pt x="2869041" y="62819"/>
                </a:lnTo>
                <a:lnTo>
                  <a:pt x="2835828" y="29606"/>
                </a:lnTo>
                <a:lnTo>
                  <a:pt x="2793715" y="7823"/>
                </a:lnTo>
                <a:lnTo>
                  <a:pt x="274523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60042" y="4515739"/>
            <a:ext cx="215138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Educar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medidas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favorezcan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apoyen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automanejo.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5724144"/>
            <a:ext cx="8194294" cy="8456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3573" y="5821171"/>
            <a:ext cx="25234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ROLES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85416" y="3255264"/>
            <a:ext cx="3377565" cy="2551430"/>
            <a:chOff x="2185416" y="3255264"/>
            <a:chExt cx="3377565" cy="2551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416" y="3977640"/>
              <a:ext cx="2438400" cy="1828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07920" y="3255264"/>
              <a:ext cx="3154680" cy="521334"/>
            </a:xfrm>
            <a:custGeom>
              <a:avLst/>
              <a:gdLst/>
              <a:ahLst/>
              <a:cxnLst/>
              <a:rect l="l" t="t" r="r" b="b"/>
              <a:pathLst>
                <a:path w="3154679" h="521335">
                  <a:moveTo>
                    <a:pt x="3067812" y="0"/>
                  </a:moveTo>
                  <a:lnTo>
                    <a:pt x="86868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40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8" y="521208"/>
                  </a:lnTo>
                  <a:lnTo>
                    <a:pt x="3067812" y="521208"/>
                  </a:lnTo>
                  <a:lnTo>
                    <a:pt x="3101637" y="514385"/>
                  </a:lnTo>
                  <a:lnTo>
                    <a:pt x="3129248" y="495776"/>
                  </a:lnTo>
                  <a:lnTo>
                    <a:pt x="3147857" y="468165"/>
                  </a:lnTo>
                  <a:lnTo>
                    <a:pt x="3154680" y="434340"/>
                  </a:lnTo>
                  <a:lnTo>
                    <a:pt x="3154680" y="86868"/>
                  </a:lnTo>
                  <a:lnTo>
                    <a:pt x="3147857" y="53042"/>
                  </a:lnTo>
                  <a:lnTo>
                    <a:pt x="3129248" y="25431"/>
                  </a:lnTo>
                  <a:lnTo>
                    <a:pt x="3101637" y="6822"/>
                  </a:lnTo>
                  <a:lnTo>
                    <a:pt x="3067812" y="0"/>
                  </a:lnTo>
                  <a:close/>
                </a:path>
              </a:pathLst>
            </a:custGeom>
            <a:solidFill>
              <a:srgbClr val="FF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30398" y="3351987"/>
            <a:ext cx="2110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4264" y="11612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98817" y="1257046"/>
            <a:ext cx="1923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55791" y="2142744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52031" y="2240660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TENS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90344" y="232562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9448" y="2423921"/>
            <a:ext cx="223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Coordinador/a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33159" y="2468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4">
                <a:moveTo>
                  <a:pt x="3067812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7"/>
                </a:lnTo>
                <a:lnTo>
                  <a:pt x="3067812" y="521207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80" y="434339"/>
                </a:lnTo>
                <a:lnTo>
                  <a:pt x="3154680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89495" y="342391"/>
            <a:ext cx="1843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29383" y="350520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6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6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66186" y="447547"/>
            <a:ext cx="148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43911" y="136550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6"/>
                </a:lnTo>
                <a:lnTo>
                  <a:pt x="3067304" y="524256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79" y="436880"/>
                </a:lnTo>
                <a:lnTo>
                  <a:pt x="3154679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97200" y="1462532"/>
            <a:ext cx="184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696967" y="3081527"/>
            <a:ext cx="5584190" cy="2554605"/>
            <a:chOff x="4696967" y="3081527"/>
            <a:chExt cx="5584190" cy="2554605"/>
          </a:xfrm>
        </p:grpSpPr>
        <p:sp>
          <p:nvSpPr>
            <p:cNvPr id="21" name="object 21"/>
            <p:cNvSpPr/>
            <p:nvPr/>
          </p:nvSpPr>
          <p:spPr>
            <a:xfrm>
              <a:off x="4696967" y="4477511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6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6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5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29272" y="5111495"/>
              <a:ext cx="3152140" cy="524510"/>
            </a:xfrm>
            <a:custGeom>
              <a:avLst/>
              <a:gdLst/>
              <a:ahLst/>
              <a:cxnLst/>
              <a:rect l="l" t="t" r="r" b="b"/>
              <a:pathLst>
                <a:path w="3152140" h="524510">
                  <a:moveTo>
                    <a:pt x="3064255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3064255" y="524255"/>
                  </a:lnTo>
                  <a:lnTo>
                    <a:pt x="3098268" y="517390"/>
                  </a:lnTo>
                  <a:lnTo>
                    <a:pt x="3126041" y="498665"/>
                  </a:lnTo>
                  <a:lnTo>
                    <a:pt x="3144766" y="470892"/>
                  </a:lnTo>
                  <a:lnTo>
                    <a:pt x="3151631" y="436879"/>
                  </a:lnTo>
                  <a:lnTo>
                    <a:pt x="3151631" y="87375"/>
                  </a:lnTo>
                  <a:lnTo>
                    <a:pt x="3144766" y="53363"/>
                  </a:lnTo>
                  <a:lnTo>
                    <a:pt x="3126041" y="25590"/>
                  </a:lnTo>
                  <a:lnTo>
                    <a:pt x="3098268" y="6865"/>
                  </a:lnTo>
                  <a:lnTo>
                    <a:pt x="3064255" y="0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2344" y="3081527"/>
              <a:ext cx="3154680" cy="521334"/>
            </a:xfrm>
            <a:custGeom>
              <a:avLst/>
              <a:gdLst/>
              <a:ahLst/>
              <a:cxnLst/>
              <a:rect l="l" t="t" r="r" b="b"/>
              <a:pathLst>
                <a:path w="3154679" h="521335">
                  <a:moveTo>
                    <a:pt x="3067811" y="0"/>
                  </a:moveTo>
                  <a:lnTo>
                    <a:pt x="86867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39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7" y="521208"/>
                  </a:lnTo>
                  <a:lnTo>
                    <a:pt x="3067811" y="521208"/>
                  </a:lnTo>
                  <a:lnTo>
                    <a:pt x="3101637" y="514385"/>
                  </a:lnTo>
                  <a:lnTo>
                    <a:pt x="3129248" y="495776"/>
                  </a:lnTo>
                  <a:lnTo>
                    <a:pt x="3147857" y="468165"/>
                  </a:lnTo>
                  <a:lnTo>
                    <a:pt x="3154679" y="434339"/>
                  </a:lnTo>
                  <a:lnTo>
                    <a:pt x="3154679" y="86868"/>
                  </a:lnTo>
                  <a:lnTo>
                    <a:pt x="3147857" y="53042"/>
                  </a:lnTo>
                  <a:lnTo>
                    <a:pt x="3129248" y="25431"/>
                  </a:lnTo>
                  <a:lnTo>
                    <a:pt x="3101637" y="6822"/>
                  </a:lnTo>
                  <a:lnTo>
                    <a:pt x="3067811" y="0"/>
                  </a:lnTo>
                  <a:close/>
                </a:path>
              </a:pathLst>
            </a:custGeom>
            <a:solidFill>
              <a:srgbClr val="A4A4A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38543" y="3178251"/>
            <a:ext cx="2007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enlace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1951" y="124968"/>
            <a:ext cx="1130935" cy="1950720"/>
            <a:chOff x="1901951" y="124968"/>
            <a:chExt cx="1130935" cy="195072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1951" y="124968"/>
              <a:ext cx="844296" cy="97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415" y="1100328"/>
              <a:ext cx="847344" cy="97536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764792" y="2200655"/>
            <a:ext cx="7345680" cy="2124710"/>
            <a:chOff x="1764792" y="2200655"/>
            <a:chExt cx="7345680" cy="212471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792" y="2200655"/>
              <a:ext cx="844295" cy="9753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5312" y="3090672"/>
              <a:ext cx="844296" cy="97231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55792" y="3800855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6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269735" y="124968"/>
            <a:ext cx="975360" cy="1856739"/>
            <a:chOff x="6269735" y="124968"/>
            <a:chExt cx="975360" cy="1856739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9735" y="124968"/>
              <a:ext cx="847343" cy="9753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7751" y="1005840"/>
              <a:ext cx="847344" cy="97536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376164" y="3899992"/>
            <a:ext cx="43757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secundario/hosp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800">
              <a:latin typeface="Calibri"/>
              <a:cs typeface="Calibri"/>
            </a:endParaRPr>
          </a:p>
          <a:p>
            <a:pPr marL="229743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6064" y="2819400"/>
            <a:ext cx="847343" cy="975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792480"/>
            <a:ext cx="9144000" cy="3374390"/>
            <a:chOff x="1524000" y="792480"/>
            <a:chExt cx="9144000" cy="3374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792480"/>
              <a:ext cx="9144000" cy="33741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22120" y="1280160"/>
              <a:ext cx="4800600" cy="887094"/>
            </a:xfrm>
            <a:custGeom>
              <a:avLst/>
              <a:gdLst/>
              <a:ahLst/>
              <a:cxnLst/>
              <a:rect l="l" t="t" r="r" b="b"/>
              <a:pathLst>
                <a:path w="4800600" h="887094">
                  <a:moveTo>
                    <a:pt x="4652772" y="0"/>
                  </a:moveTo>
                  <a:lnTo>
                    <a:pt x="147828" y="0"/>
                  </a:lnTo>
                  <a:lnTo>
                    <a:pt x="101096" y="7534"/>
                  </a:lnTo>
                  <a:lnTo>
                    <a:pt x="60514" y="28517"/>
                  </a:lnTo>
                  <a:lnTo>
                    <a:pt x="28517" y="60514"/>
                  </a:lnTo>
                  <a:lnTo>
                    <a:pt x="7534" y="101096"/>
                  </a:lnTo>
                  <a:lnTo>
                    <a:pt x="0" y="147827"/>
                  </a:lnTo>
                  <a:lnTo>
                    <a:pt x="0" y="739139"/>
                  </a:lnTo>
                  <a:lnTo>
                    <a:pt x="7534" y="785871"/>
                  </a:lnTo>
                  <a:lnTo>
                    <a:pt x="28517" y="826453"/>
                  </a:lnTo>
                  <a:lnTo>
                    <a:pt x="60514" y="858450"/>
                  </a:lnTo>
                  <a:lnTo>
                    <a:pt x="101096" y="879433"/>
                  </a:lnTo>
                  <a:lnTo>
                    <a:pt x="147828" y="886967"/>
                  </a:lnTo>
                  <a:lnTo>
                    <a:pt x="4652772" y="886967"/>
                  </a:lnTo>
                  <a:lnTo>
                    <a:pt x="4699503" y="879433"/>
                  </a:lnTo>
                  <a:lnTo>
                    <a:pt x="4740085" y="858450"/>
                  </a:lnTo>
                  <a:lnTo>
                    <a:pt x="4772082" y="826453"/>
                  </a:lnTo>
                  <a:lnTo>
                    <a:pt x="4793065" y="785871"/>
                  </a:lnTo>
                  <a:lnTo>
                    <a:pt x="4800600" y="739139"/>
                  </a:lnTo>
                  <a:lnTo>
                    <a:pt x="4800600" y="147827"/>
                  </a:lnTo>
                  <a:lnTo>
                    <a:pt x="4793065" y="101096"/>
                  </a:lnTo>
                  <a:lnTo>
                    <a:pt x="4772082" y="60514"/>
                  </a:lnTo>
                  <a:lnTo>
                    <a:pt x="4740085" y="28517"/>
                  </a:lnTo>
                  <a:lnTo>
                    <a:pt x="4699503" y="7534"/>
                  </a:lnTo>
                  <a:lnTo>
                    <a:pt x="465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2120" y="1280160"/>
              <a:ext cx="4800600" cy="887094"/>
            </a:xfrm>
            <a:custGeom>
              <a:avLst/>
              <a:gdLst/>
              <a:ahLst/>
              <a:cxnLst/>
              <a:rect l="l" t="t" r="r" b="b"/>
              <a:pathLst>
                <a:path w="4800600" h="887094">
                  <a:moveTo>
                    <a:pt x="0" y="147827"/>
                  </a:moveTo>
                  <a:lnTo>
                    <a:pt x="7534" y="101096"/>
                  </a:lnTo>
                  <a:lnTo>
                    <a:pt x="28517" y="60514"/>
                  </a:lnTo>
                  <a:lnTo>
                    <a:pt x="60514" y="28517"/>
                  </a:lnTo>
                  <a:lnTo>
                    <a:pt x="101096" y="7534"/>
                  </a:lnTo>
                  <a:lnTo>
                    <a:pt x="147828" y="0"/>
                  </a:lnTo>
                  <a:lnTo>
                    <a:pt x="4652772" y="0"/>
                  </a:lnTo>
                  <a:lnTo>
                    <a:pt x="4699503" y="7534"/>
                  </a:lnTo>
                  <a:lnTo>
                    <a:pt x="4740085" y="28517"/>
                  </a:lnTo>
                  <a:lnTo>
                    <a:pt x="4772082" y="60514"/>
                  </a:lnTo>
                  <a:lnTo>
                    <a:pt x="4793065" y="101096"/>
                  </a:lnTo>
                  <a:lnTo>
                    <a:pt x="4800600" y="147827"/>
                  </a:lnTo>
                  <a:lnTo>
                    <a:pt x="4800600" y="739139"/>
                  </a:lnTo>
                  <a:lnTo>
                    <a:pt x="4793065" y="785871"/>
                  </a:lnTo>
                  <a:lnTo>
                    <a:pt x="4772082" y="826453"/>
                  </a:lnTo>
                  <a:lnTo>
                    <a:pt x="4740085" y="858450"/>
                  </a:lnTo>
                  <a:lnTo>
                    <a:pt x="4699503" y="879433"/>
                  </a:lnTo>
                  <a:lnTo>
                    <a:pt x="4652772" y="886967"/>
                  </a:lnTo>
                  <a:lnTo>
                    <a:pt x="147828" y="886967"/>
                  </a:lnTo>
                  <a:lnTo>
                    <a:pt x="101096" y="879433"/>
                  </a:lnTo>
                  <a:lnTo>
                    <a:pt x="60514" y="858450"/>
                  </a:lnTo>
                  <a:lnTo>
                    <a:pt x="28517" y="826453"/>
                  </a:lnTo>
                  <a:lnTo>
                    <a:pt x="7534" y="785871"/>
                  </a:lnTo>
                  <a:lnTo>
                    <a:pt x="0" y="739139"/>
                  </a:lnTo>
                  <a:lnTo>
                    <a:pt x="0" y="147827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45055" y="1355216"/>
            <a:ext cx="4460875" cy="7200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8500"/>
              </a:lnSpc>
              <a:spcBef>
                <a:spcPts val="130"/>
              </a:spcBef>
            </a:pPr>
            <a:r>
              <a:rPr sz="1800" dirty="0">
                <a:solidFill>
                  <a:srgbClr val="2E5496"/>
                </a:solidFill>
                <a:latin typeface="Arial MT"/>
                <a:cs typeface="Arial MT"/>
              </a:rPr>
              <a:t>El</a:t>
            </a:r>
            <a:r>
              <a:rPr sz="1800" spc="-95" dirty="0">
                <a:solidFill>
                  <a:srgbClr val="2E549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5496"/>
                </a:solidFill>
                <a:latin typeface="Arial MT"/>
                <a:cs typeface="Arial MT"/>
              </a:rPr>
              <a:t>PDE</a:t>
            </a:r>
            <a:r>
              <a:rPr sz="1800" spc="-75" dirty="0">
                <a:solidFill>
                  <a:srgbClr val="2E5496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latin typeface="Calibri"/>
                <a:cs typeface="Calibri"/>
              </a:rPr>
              <a:t>genera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conexión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entre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los </a:t>
            </a:r>
            <a:r>
              <a:rPr sz="1400" spc="-10" dirty="0">
                <a:latin typeface="Calibri"/>
                <a:cs typeface="Calibri"/>
              </a:rPr>
              <a:t>niveles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asistenciales,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articulando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actores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favoreciendo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continuidad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atención.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16023" y="2743200"/>
            <a:ext cx="4813300" cy="896619"/>
            <a:chOff x="1716023" y="2743200"/>
            <a:chExt cx="4813300" cy="896619"/>
          </a:xfrm>
        </p:grpSpPr>
        <p:sp>
          <p:nvSpPr>
            <p:cNvPr id="8" name="object 8"/>
            <p:cNvSpPr/>
            <p:nvPr/>
          </p:nvSpPr>
          <p:spPr>
            <a:xfrm>
              <a:off x="1722119" y="2749295"/>
              <a:ext cx="4800600" cy="883919"/>
            </a:xfrm>
            <a:custGeom>
              <a:avLst/>
              <a:gdLst/>
              <a:ahLst/>
              <a:cxnLst/>
              <a:rect l="l" t="t" r="r" b="b"/>
              <a:pathLst>
                <a:path w="4800600" h="883920">
                  <a:moveTo>
                    <a:pt x="4653280" y="0"/>
                  </a:moveTo>
                  <a:lnTo>
                    <a:pt x="147319" y="0"/>
                  </a:lnTo>
                  <a:lnTo>
                    <a:pt x="100738" y="7506"/>
                  </a:lnTo>
                  <a:lnTo>
                    <a:pt x="60295" y="28411"/>
                  </a:lnTo>
                  <a:lnTo>
                    <a:pt x="28411" y="60295"/>
                  </a:lnTo>
                  <a:lnTo>
                    <a:pt x="7506" y="100738"/>
                  </a:lnTo>
                  <a:lnTo>
                    <a:pt x="0" y="147319"/>
                  </a:lnTo>
                  <a:lnTo>
                    <a:pt x="0" y="736600"/>
                  </a:lnTo>
                  <a:lnTo>
                    <a:pt x="7506" y="783181"/>
                  </a:lnTo>
                  <a:lnTo>
                    <a:pt x="28411" y="823624"/>
                  </a:lnTo>
                  <a:lnTo>
                    <a:pt x="60295" y="855508"/>
                  </a:lnTo>
                  <a:lnTo>
                    <a:pt x="100738" y="876413"/>
                  </a:lnTo>
                  <a:lnTo>
                    <a:pt x="147319" y="883919"/>
                  </a:lnTo>
                  <a:lnTo>
                    <a:pt x="4653280" y="883919"/>
                  </a:lnTo>
                  <a:lnTo>
                    <a:pt x="4699861" y="876413"/>
                  </a:lnTo>
                  <a:lnTo>
                    <a:pt x="4740304" y="855508"/>
                  </a:lnTo>
                  <a:lnTo>
                    <a:pt x="4772188" y="823624"/>
                  </a:lnTo>
                  <a:lnTo>
                    <a:pt x="4793093" y="783181"/>
                  </a:lnTo>
                  <a:lnTo>
                    <a:pt x="4800600" y="736600"/>
                  </a:lnTo>
                  <a:lnTo>
                    <a:pt x="4800600" y="147319"/>
                  </a:lnTo>
                  <a:lnTo>
                    <a:pt x="4793093" y="100738"/>
                  </a:lnTo>
                  <a:lnTo>
                    <a:pt x="4772188" y="60295"/>
                  </a:lnTo>
                  <a:lnTo>
                    <a:pt x="4740304" y="28411"/>
                  </a:lnTo>
                  <a:lnTo>
                    <a:pt x="4699861" y="7506"/>
                  </a:lnTo>
                  <a:lnTo>
                    <a:pt x="4653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2119" y="2749295"/>
              <a:ext cx="4800600" cy="883919"/>
            </a:xfrm>
            <a:custGeom>
              <a:avLst/>
              <a:gdLst/>
              <a:ahLst/>
              <a:cxnLst/>
              <a:rect l="l" t="t" r="r" b="b"/>
              <a:pathLst>
                <a:path w="4800600" h="883920">
                  <a:moveTo>
                    <a:pt x="0" y="147319"/>
                  </a:moveTo>
                  <a:lnTo>
                    <a:pt x="7506" y="100738"/>
                  </a:lnTo>
                  <a:lnTo>
                    <a:pt x="28411" y="60295"/>
                  </a:lnTo>
                  <a:lnTo>
                    <a:pt x="60295" y="28411"/>
                  </a:lnTo>
                  <a:lnTo>
                    <a:pt x="100738" y="7506"/>
                  </a:lnTo>
                  <a:lnTo>
                    <a:pt x="147319" y="0"/>
                  </a:lnTo>
                  <a:lnTo>
                    <a:pt x="4653280" y="0"/>
                  </a:lnTo>
                  <a:lnTo>
                    <a:pt x="4699861" y="7506"/>
                  </a:lnTo>
                  <a:lnTo>
                    <a:pt x="4740304" y="28411"/>
                  </a:lnTo>
                  <a:lnTo>
                    <a:pt x="4772188" y="60295"/>
                  </a:lnTo>
                  <a:lnTo>
                    <a:pt x="4793093" y="100738"/>
                  </a:lnTo>
                  <a:lnTo>
                    <a:pt x="4800600" y="147319"/>
                  </a:lnTo>
                  <a:lnTo>
                    <a:pt x="4800600" y="736600"/>
                  </a:lnTo>
                  <a:lnTo>
                    <a:pt x="4793093" y="783181"/>
                  </a:lnTo>
                  <a:lnTo>
                    <a:pt x="4772188" y="823624"/>
                  </a:lnTo>
                  <a:lnTo>
                    <a:pt x="4740304" y="855508"/>
                  </a:lnTo>
                  <a:lnTo>
                    <a:pt x="4699861" y="876413"/>
                  </a:lnTo>
                  <a:lnTo>
                    <a:pt x="4653280" y="883919"/>
                  </a:lnTo>
                  <a:lnTo>
                    <a:pt x="147319" y="883919"/>
                  </a:lnTo>
                  <a:lnTo>
                    <a:pt x="100738" y="876413"/>
                  </a:lnTo>
                  <a:lnTo>
                    <a:pt x="60295" y="855508"/>
                  </a:lnTo>
                  <a:lnTo>
                    <a:pt x="28411" y="823624"/>
                  </a:lnTo>
                  <a:lnTo>
                    <a:pt x="7506" y="783181"/>
                  </a:lnTo>
                  <a:lnTo>
                    <a:pt x="0" y="736600"/>
                  </a:lnTo>
                  <a:lnTo>
                    <a:pt x="0" y="147319"/>
                  </a:lnTo>
                  <a:close/>
                </a:path>
              </a:pathLst>
            </a:custGeom>
            <a:ln w="12192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45055" y="2823209"/>
            <a:ext cx="4505960" cy="4999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400"/>
              </a:lnSpc>
              <a:spcBef>
                <a:spcPts val="135"/>
              </a:spcBef>
            </a:pPr>
            <a:r>
              <a:rPr sz="1800" spc="65" dirty="0">
                <a:solidFill>
                  <a:srgbClr val="2E5496"/>
                </a:solidFill>
                <a:latin typeface="Arial MT"/>
                <a:cs typeface="Arial MT"/>
              </a:rPr>
              <a:t>Como</a:t>
            </a:r>
            <a:r>
              <a:rPr sz="1800" spc="-95" dirty="0">
                <a:solidFill>
                  <a:srgbClr val="2E549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5496"/>
                </a:solidFill>
                <a:latin typeface="Arial MT"/>
                <a:cs typeface="Arial MT"/>
              </a:rPr>
              <a:t>DSSÑ</a:t>
            </a:r>
            <a:r>
              <a:rPr sz="1800" spc="-75" dirty="0">
                <a:solidFill>
                  <a:srgbClr val="2E5496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latin typeface="Calibri"/>
                <a:cs typeface="Calibri"/>
              </a:rPr>
              <a:t>este profesional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está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(enfermera </a:t>
            </a:r>
            <a:r>
              <a:rPr sz="1400" dirty="0">
                <a:latin typeface="Calibri"/>
                <a:cs typeface="Calibri"/>
              </a:rPr>
              <a:t>asesora)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mantiene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contacto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referentes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ECICEP</a:t>
            </a:r>
            <a:r>
              <a:rPr sz="1400" spc="-10" dirty="0"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64792" y="4322064"/>
            <a:ext cx="8662670" cy="1850389"/>
            <a:chOff x="1764792" y="4322064"/>
            <a:chExt cx="8662670" cy="1850389"/>
          </a:xfrm>
        </p:grpSpPr>
        <p:sp>
          <p:nvSpPr>
            <p:cNvPr id="12" name="object 12"/>
            <p:cNvSpPr/>
            <p:nvPr/>
          </p:nvSpPr>
          <p:spPr>
            <a:xfrm>
              <a:off x="1770888" y="4328160"/>
              <a:ext cx="8650605" cy="1838325"/>
            </a:xfrm>
            <a:custGeom>
              <a:avLst/>
              <a:gdLst/>
              <a:ahLst/>
              <a:cxnLst/>
              <a:rect l="l" t="t" r="r" b="b"/>
              <a:pathLst>
                <a:path w="8650605" h="1838325">
                  <a:moveTo>
                    <a:pt x="8343900" y="0"/>
                  </a:moveTo>
                  <a:lnTo>
                    <a:pt x="306324" y="0"/>
                  </a:lnTo>
                  <a:lnTo>
                    <a:pt x="256640" y="4009"/>
                  </a:lnTo>
                  <a:lnTo>
                    <a:pt x="209507" y="15617"/>
                  </a:lnTo>
                  <a:lnTo>
                    <a:pt x="165556" y="34193"/>
                  </a:lnTo>
                  <a:lnTo>
                    <a:pt x="125419" y="59106"/>
                  </a:lnTo>
                  <a:lnTo>
                    <a:pt x="89725" y="89725"/>
                  </a:lnTo>
                  <a:lnTo>
                    <a:pt x="59106" y="125419"/>
                  </a:lnTo>
                  <a:lnTo>
                    <a:pt x="34193" y="165556"/>
                  </a:lnTo>
                  <a:lnTo>
                    <a:pt x="15617" y="209507"/>
                  </a:lnTo>
                  <a:lnTo>
                    <a:pt x="4009" y="256640"/>
                  </a:lnTo>
                  <a:lnTo>
                    <a:pt x="0" y="306323"/>
                  </a:lnTo>
                  <a:lnTo>
                    <a:pt x="0" y="1531620"/>
                  </a:lnTo>
                  <a:lnTo>
                    <a:pt x="4009" y="1581307"/>
                  </a:lnTo>
                  <a:lnTo>
                    <a:pt x="15617" y="1628441"/>
                  </a:lnTo>
                  <a:lnTo>
                    <a:pt x="34193" y="1672392"/>
                  </a:lnTo>
                  <a:lnTo>
                    <a:pt x="59106" y="1712530"/>
                  </a:lnTo>
                  <a:lnTo>
                    <a:pt x="89725" y="1748223"/>
                  </a:lnTo>
                  <a:lnTo>
                    <a:pt x="125419" y="1778840"/>
                  </a:lnTo>
                  <a:lnTo>
                    <a:pt x="165556" y="1803752"/>
                  </a:lnTo>
                  <a:lnTo>
                    <a:pt x="209507" y="1822327"/>
                  </a:lnTo>
                  <a:lnTo>
                    <a:pt x="256640" y="1833934"/>
                  </a:lnTo>
                  <a:lnTo>
                    <a:pt x="306324" y="1837944"/>
                  </a:lnTo>
                  <a:lnTo>
                    <a:pt x="8343900" y="1837944"/>
                  </a:lnTo>
                  <a:lnTo>
                    <a:pt x="8393583" y="1833934"/>
                  </a:lnTo>
                  <a:lnTo>
                    <a:pt x="8440716" y="1822327"/>
                  </a:lnTo>
                  <a:lnTo>
                    <a:pt x="8484667" y="1803752"/>
                  </a:lnTo>
                  <a:lnTo>
                    <a:pt x="8524804" y="1778840"/>
                  </a:lnTo>
                  <a:lnTo>
                    <a:pt x="8560498" y="1748223"/>
                  </a:lnTo>
                  <a:lnTo>
                    <a:pt x="8591117" y="1712530"/>
                  </a:lnTo>
                  <a:lnTo>
                    <a:pt x="8616030" y="1672392"/>
                  </a:lnTo>
                  <a:lnTo>
                    <a:pt x="8634606" y="1628441"/>
                  </a:lnTo>
                  <a:lnTo>
                    <a:pt x="8646214" y="1581307"/>
                  </a:lnTo>
                  <a:lnTo>
                    <a:pt x="8650223" y="1531620"/>
                  </a:lnTo>
                  <a:lnTo>
                    <a:pt x="8650223" y="306323"/>
                  </a:lnTo>
                  <a:lnTo>
                    <a:pt x="8646214" y="256640"/>
                  </a:lnTo>
                  <a:lnTo>
                    <a:pt x="8634606" y="209507"/>
                  </a:lnTo>
                  <a:lnTo>
                    <a:pt x="8616030" y="165556"/>
                  </a:lnTo>
                  <a:lnTo>
                    <a:pt x="8591117" y="125419"/>
                  </a:lnTo>
                  <a:lnTo>
                    <a:pt x="8560498" y="89725"/>
                  </a:lnTo>
                  <a:lnTo>
                    <a:pt x="8524804" y="59106"/>
                  </a:lnTo>
                  <a:lnTo>
                    <a:pt x="8484667" y="34193"/>
                  </a:lnTo>
                  <a:lnTo>
                    <a:pt x="8440716" y="15617"/>
                  </a:lnTo>
                  <a:lnTo>
                    <a:pt x="8393583" y="4009"/>
                  </a:lnTo>
                  <a:lnTo>
                    <a:pt x="834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70888" y="4328160"/>
              <a:ext cx="8650605" cy="1838325"/>
            </a:xfrm>
            <a:custGeom>
              <a:avLst/>
              <a:gdLst/>
              <a:ahLst/>
              <a:cxnLst/>
              <a:rect l="l" t="t" r="r" b="b"/>
              <a:pathLst>
                <a:path w="8650605" h="1838325">
                  <a:moveTo>
                    <a:pt x="0" y="306323"/>
                  </a:moveTo>
                  <a:lnTo>
                    <a:pt x="4009" y="256640"/>
                  </a:lnTo>
                  <a:lnTo>
                    <a:pt x="15617" y="209507"/>
                  </a:lnTo>
                  <a:lnTo>
                    <a:pt x="34193" y="165556"/>
                  </a:lnTo>
                  <a:lnTo>
                    <a:pt x="59106" y="125419"/>
                  </a:lnTo>
                  <a:lnTo>
                    <a:pt x="89725" y="89725"/>
                  </a:lnTo>
                  <a:lnTo>
                    <a:pt x="125419" y="59106"/>
                  </a:lnTo>
                  <a:lnTo>
                    <a:pt x="165556" y="34193"/>
                  </a:lnTo>
                  <a:lnTo>
                    <a:pt x="209507" y="15617"/>
                  </a:lnTo>
                  <a:lnTo>
                    <a:pt x="256640" y="4009"/>
                  </a:lnTo>
                  <a:lnTo>
                    <a:pt x="306324" y="0"/>
                  </a:lnTo>
                  <a:lnTo>
                    <a:pt x="8343900" y="0"/>
                  </a:lnTo>
                  <a:lnTo>
                    <a:pt x="8393583" y="4009"/>
                  </a:lnTo>
                  <a:lnTo>
                    <a:pt x="8440716" y="15617"/>
                  </a:lnTo>
                  <a:lnTo>
                    <a:pt x="8484667" y="34193"/>
                  </a:lnTo>
                  <a:lnTo>
                    <a:pt x="8524804" y="59106"/>
                  </a:lnTo>
                  <a:lnTo>
                    <a:pt x="8560498" y="89725"/>
                  </a:lnTo>
                  <a:lnTo>
                    <a:pt x="8591117" y="125419"/>
                  </a:lnTo>
                  <a:lnTo>
                    <a:pt x="8616030" y="165556"/>
                  </a:lnTo>
                  <a:lnTo>
                    <a:pt x="8634606" y="209507"/>
                  </a:lnTo>
                  <a:lnTo>
                    <a:pt x="8646214" y="256640"/>
                  </a:lnTo>
                  <a:lnTo>
                    <a:pt x="8650223" y="306323"/>
                  </a:lnTo>
                  <a:lnTo>
                    <a:pt x="8650223" y="1531620"/>
                  </a:lnTo>
                  <a:lnTo>
                    <a:pt x="8646214" y="1581307"/>
                  </a:lnTo>
                  <a:lnTo>
                    <a:pt x="8634606" y="1628441"/>
                  </a:lnTo>
                  <a:lnTo>
                    <a:pt x="8616030" y="1672392"/>
                  </a:lnTo>
                  <a:lnTo>
                    <a:pt x="8591117" y="1712530"/>
                  </a:lnTo>
                  <a:lnTo>
                    <a:pt x="8560498" y="1748223"/>
                  </a:lnTo>
                  <a:lnTo>
                    <a:pt x="8524804" y="1778840"/>
                  </a:lnTo>
                  <a:lnTo>
                    <a:pt x="8484667" y="1803752"/>
                  </a:lnTo>
                  <a:lnTo>
                    <a:pt x="8440716" y="1822327"/>
                  </a:lnTo>
                  <a:lnTo>
                    <a:pt x="8393583" y="1833934"/>
                  </a:lnTo>
                  <a:lnTo>
                    <a:pt x="8343900" y="1837944"/>
                  </a:lnTo>
                  <a:lnTo>
                    <a:pt x="306324" y="1837944"/>
                  </a:lnTo>
                  <a:lnTo>
                    <a:pt x="256640" y="1833934"/>
                  </a:lnTo>
                  <a:lnTo>
                    <a:pt x="209507" y="1822327"/>
                  </a:lnTo>
                  <a:lnTo>
                    <a:pt x="165556" y="1803752"/>
                  </a:lnTo>
                  <a:lnTo>
                    <a:pt x="125419" y="1778840"/>
                  </a:lnTo>
                  <a:lnTo>
                    <a:pt x="89725" y="1748223"/>
                  </a:lnTo>
                  <a:lnTo>
                    <a:pt x="59106" y="1712530"/>
                  </a:lnTo>
                  <a:lnTo>
                    <a:pt x="34193" y="1672392"/>
                  </a:lnTo>
                  <a:lnTo>
                    <a:pt x="15617" y="1628441"/>
                  </a:lnTo>
                  <a:lnTo>
                    <a:pt x="4009" y="1581307"/>
                  </a:lnTo>
                  <a:lnTo>
                    <a:pt x="0" y="1531620"/>
                  </a:lnTo>
                  <a:lnTo>
                    <a:pt x="0" y="306323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40432" y="4450207"/>
            <a:ext cx="8101330" cy="157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algn="ctr">
              <a:lnSpc>
                <a:spcPts val="2130"/>
              </a:lnSpc>
              <a:spcBef>
                <a:spcPts val="100"/>
              </a:spcBef>
            </a:pPr>
            <a:r>
              <a:rPr sz="1800" dirty="0">
                <a:solidFill>
                  <a:srgbClr val="538235"/>
                </a:solidFill>
                <a:latin typeface="Arial MT"/>
                <a:cs typeface="Arial MT"/>
              </a:rPr>
              <a:t>¿Qué</a:t>
            </a:r>
            <a:r>
              <a:rPr sz="1800" spc="30" dirty="0">
                <a:solidFill>
                  <a:srgbClr val="538235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538235"/>
                </a:solidFill>
                <a:latin typeface="Arial MT"/>
                <a:cs typeface="Arial MT"/>
              </a:rPr>
              <a:t>realiza?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</a:pPr>
            <a:r>
              <a:rPr sz="1400" dirty="0">
                <a:latin typeface="Calibri"/>
                <a:cs typeface="Calibri"/>
              </a:rPr>
              <a:t>-Deriva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APS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semanalmente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egresos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hospitalarios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motivos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condición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crónica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rescate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oportuno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APS,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atención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efectiva.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-Deriva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semanalmente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reporte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DAU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usuarios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crónicos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atendidos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urgencia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rescate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oportuno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APS,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atención</a:t>
            </a:r>
            <a:r>
              <a:rPr sz="1400" spc="-10" dirty="0">
                <a:latin typeface="Calibri"/>
                <a:cs typeface="Calibri"/>
              </a:rPr>
              <a:t> efectiva.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-Recibe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solicitudes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gestión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dirigidas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resolver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horas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postergadas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control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especialista,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obtener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documentos </a:t>
            </a:r>
            <a:r>
              <a:rPr sz="1400" dirty="0">
                <a:latin typeface="Calibri"/>
                <a:cs typeface="Calibri"/>
              </a:rPr>
              <a:t>clínicos,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agilizar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horas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procedimientos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y/o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exámenes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usuario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crónicos.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22120" y="149352"/>
            <a:ext cx="8699500" cy="524510"/>
          </a:xfrm>
          <a:custGeom>
            <a:avLst/>
            <a:gdLst/>
            <a:ahLst/>
            <a:cxnLst/>
            <a:rect l="l" t="t" r="r" b="b"/>
            <a:pathLst>
              <a:path w="8699500" h="524510">
                <a:moveTo>
                  <a:pt x="8611616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6"/>
                </a:lnTo>
                <a:lnTo>
                  <a:pt x="8611616" y="524256"/>
                </a:lnTo>
                <a:lnTo>
                  <a:pt x="8645628" y="517390"/>
                </a:lnTo>
                <a:lnTo>
                  <a:pt x="8673401" y="498665"/>
                </a:lnTo>
                <a:lnTo>
                  <a:pt x="8692126" y="470892"/>
                </a:lnTo>
                <a:lnTo>
                  <a:pt x="8698991" y="436880"/>
                </a:lnTo>
                <a:lnTo>
                  <a:pt x="8698991" y="87375"/>
                </a:lnTo>
                <a:lnTo>
                  <a:pt x="8692126" y="53363"/>
                </a:lnTo>
                <a:lnTo>
                  <a:pt x="8673401" y="25590"/>
                </a:lnTo>
                <a:lnTo>
                  <a:pt x="8645628" y="6865"/>
                </a:lnTo>
                <a:lnTo>
                  <a:pt x="8611616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03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Profesional</a:t>
            </a:r>
            <a:r>
              <a:rPr spc="-35" dirty="0"/>
              <a:t> </a:t>
            </a:r>
            <a:r>
              <a:rPr dirty="0"/>
              <a:t>de </a:t>
            </a:r>
            <a:r>
              <a:rPr spc="-10" dirty="0"/>
              <a:t>enlace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5724144"/>
            <a:ext cx="8194294" cy="8456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3573" y="5821171"/>
            <a:ext cx="25234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ROLES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85416" y="3255264"/>
            <a:ext cx="3377565" cy="2551430"/>
            <a:chOff x="2185416" y="3255264"/>
            <a:chExt cx="3377565" cy="2551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416" y="3977640"/>
              <a:ext cx="2438400" cy="1828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07920" y="3255264"/>
              <a:ext cx="3154680" cy="521334"/>
            </a:xfrm>
            <a:custGeom>
              <a:avLst/>
              <a:gdLst/>
              <a:ahLst/>
              <a:cxnLst/>
              <a:rect l="l" t="t" r="r" b="b"/>
              <a:pathLst>
                <a:path w="3154679" h="521335">
                  <a:moveTo>
                    <a:pt x="3067812" y="0"/>
                  </a:moveTo>
                  <a:lnTo>
                    <a:pt x="86868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40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8" y="521208"/>
                  </a:lnTo>
                  <a:lnTo>
                    <a:pt x="3067812" y="521208"/>
                  </a:lnTo>
                  <a:lnTo>
                    <a:pt x="3101637" y="514385"/>
                  </a:lnTo>
                  <a:lnTo>
                    <a:pt x="3129248" y="495776"/>
                  </a:lnTo>
                  <a:lnTo>
                    <a:pt x="3147857" y="468165"/>
                  </a:lnTo>
                  <a:lnTo>
                    <a:pt x="3154680" y="434340"/>
                  </a:lnTo>
                  <a:lnTo>
                    <a:pt x="3154680" y="86868"/>
                  </a:lnTo>
                  <a:lnTo>
                    <a:pt x="3147857" y="53042"/>
                  </a:lnTo>
                  <a:lnTo>
                    <a:pt x="3129248" y="25431"/>
                  </a:lnTo>
                  <a:lnTo>
                    <a:pt x="3101637" y="6822"/>
                  </a:lnTo>
                  <a:lnTo>
                    <a:pt x="3067812" y="0"/>
                  </a:lnTo>
                  <a:close/>
                </a:path>
              </a:pathLst>
            </a:custGeom>
            <a:solidFill>
              <a:srgbClr val="FF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30398" y="3351987"/>
            <a:ext cx="2110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4264" y="11612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98817" y="1257046"/>
            <a:ext cx="1923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55791" y="2142744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52031" y="2240660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TENS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90344" y="232562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9448" y="2423921"/>
            <a:ext cx="223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Coordinador/a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33159" y="2468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4">
                <a:moveTo>
                  <a:pt x="3067812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7"/>
                </a:lnTo>
                <a:lnTo>
                  <a:pt x="3067812" y="521207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80" y="434339"/>
                </a:lnTo>
                <a:lnTo>
                  <a:pt x="3154680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89495" y="342391"/>
            <a:ext cx="1843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29383" y="350520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6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6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66186" y="447547"/>
            <a:ext cx="148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43911" y="136550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6"/>
                </a:lnTo>
                <a:lnTo>
                  <a:pt x="3067304" y="524256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79" y="436880"/>
                </a:lnTo>
                <a:lnTo>
                  <a:pt x="3154679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97200" y="1462532"/>
            <a:ext cx="184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30496" y="3081527"/>
            <a:ext cx="5516880" cy="2597150"/>
            <a:chOff x="4730496" y="3081527"/>
            <a:chExt cx="5516880" cy="2597150"/>
          </a:xfrm>
        </p:grpSpPr>
        <p:sp>
          <p:nvSpPr>
            <p:cNvPr id="21" name="object 21"/>
            <p:cNvSpPr/>
            <p:nvPr/>
          </p:nvSpPr>
          <p:spPr>
            <a:xfrm>
              <a:off x="4730496" y="4532375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79" y="436880"/>
                  </a:lnTo>
                  <a:lnTo>
                    <a:pt x="3154679" y="87375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92696" y="5154167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3067304" y="524255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79" y="436879"/>
                  </a:lnTo>
                  <a:lnTo>
                    <a:pt x="3154679" y="87375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2344" y="3081527"/>
              <a:ext cx="3154680" cy="521334"/>
            </a:xfrm>
            <a:custGeom>
              <a:avLst/>
              <a:gdLst/>
              <a:ahLst/>
              <a:cxnLst/>
              <a:rect l="l" t="t" r="r" b="b"/>
              <a:pathLst>
                <a:path w="3154679" h="521335">
                  <a:moveTo>
                    <a:pt x="3067811" y="0"/>
                  </a:moveTo>
                  <a:lnTo>
                    <a:pt x="86867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39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7" y="521208"/>
                  </a:lnTo>
                  <a:lnTo>
                    <a:pt x="3067811" y="521208"/>
                  </a:lnTo>
                  <a:lnTo>
                    <a:pt x="3101637" y="514385"/>
                  </a:lnTo>
                  <a:lnTo>
                    <a:pt x="3129248" y="495776"/>
                  </a:lnTo>
                  <a:lnTo>
                    <a:pt x="3147857" y="468165"/>
                  </a:lnTo>
                  <a:lnTo>
                    <a:pt x="3154679" y="434339"/>
                  </a:lnTo>
                  <a:lnTo>
                    <a:pt x="3154679" y="86868"/>
                  </a:lnTo>
                  <a:lnTo>
                    <a:pt x="3147857" y="53042"/>
                  </a:lnTo>
                  <a:lnTo>
                    <a:pt x="3129248" y="25431"/>
                  </a:lnTo>
                  <a:lnTo>
                    <a:pt x="3101637" y="6822"/>
                  </a:lnTo>
                  <a:lnTo>
                    <a:pt x="3067811" y="0"/>
                  </a:lnTo>
                  <a:close/>
                </a:path>
              </a:pathLst>
            </a:custGeom>
            <a:solidFill>
              <a:srgbClr val="A4A4A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38543" y="3178251"/>
            <a:ext cx="2007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enlace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1951" y="124968"/>
            <a:ext cx="1130935" cy="1950720"/>
            <a:chOff x="1901951" y="124968"/>
            <a:chExt cx="1130935" cy="195072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1951" y="124968"/>
              <a:ext cx="844296" cy="97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415" y="1100328"/>
              <a:ext cx="847344" cy="97536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764792" y="2200655"/>
            <a:ext cx="7345680" cy="2124710"/>
            <a:chOff x="1764792" y="2200655"/>
            <a:chExt cx="7345680" cy="212471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792" y="2200655"/>
              <a:ext cx="844295" cy="9753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5312" y="3090672"/>
              <a:ext cx="844296" cy="97231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55792" y="3800855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6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269735" y="124968"/>
            <a:ext cx="975360" cy="1856739"/>
            <a:chOff x="6269735" y="124968"/>
            <a:chExt cx="975360" cy="1856739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9735" y="124968"/>
              <a:ext cx="847343" cy="9753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7751" y="1005840"/>
              <a:ext cx="847344" cy="97536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409057" y="3899992"/>
            <a:ext cx="4307840" cy="1652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35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secundario/hosp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800">
              <a:latin typeface="Calibri"/>
              <a:cs typeface="Calibri"/>
            </a:endParaRPr>
          </a:p>
          <a:p>
            <a:pPr marL="222948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882640" y="2197607"/>
            <a:ext cx="4221480" cy="2371725"/>
            <a:chOff x="5882640" y="2197607"/>
            <a:chExt cx="4221480" cy="2371725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640" y="2197607"/>
              <a:ext cx="847343" cy="9753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6776" y="2432303"/>
              <a:ext cx="847344" cy="9753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6736" y="3593591"/>
              <a:ext cx="847344" cy="9753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72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Profesional</a:t>
            </a:r>
            <a:r>
              <a:rPr spc="-35" dirty="0"/>
              <a:t> </a:t>
            </a:r>
            <a:r>
              <a:rPr spc="-10" dirty="0"/>
              <a:t>médico</a:t>
            </a:r>
          </a:p>
        </p:txBody>
      </p:sp>
      <p:sp>
        <p:nvSpPr>
          <p:cNvPr id="3" name="object 3"/>
          <p:cNvSpPr/>
          <p:nvPr/>
        </p:nvSpPr>
        <p:spPr>
          <a:xfrm>
            <a:off x="1642872" y="765048"/>
            <a:ext cx="4453255" cy="402590"/>
          </a:xfrm>
          <a:custGeom>
            <a:avLst/>
            <a:gdLst/>
            <a:ahLst/>
            <a:cxnLst/>
            <a:rect l="l" t="t" r="r" b="b"/>
            <a:pathLst>
              <a:path w="4453255" h="402590">
                <a:moveTo>
                  <a:pt x="4386072" y="0"/>
                </a:moveTo>
                <a:lnTo>
                  <a:pt x="67055" y="0"/>
                </a:lnTo>
                <a:lnTo>
                  <a:pt x="40933" y="5262"/>
                </a:lnTo>
                <a:lnTo>
                  <a:pt x="19621" y="19621"/>
                </a:lnTo>
                <a:lnTo>
                  <a:pt x="5262" y="40933"/>
                </a:lnTo>
                <a:lnTo>
                  <a:pt x="0" y="67055"/>
                </a:lnTo>
                <a:lnTo>
                  <a:pt x="0" y="335279"/>
                </a:lnTo>
                <a:lnTo>
                  <a:pt x="5262" y="361402"/>
                </a:lnTo>
                <a:lnTo>
                  <a:pt x="19621" y="382714"/>
                </a:lnTo>
                <a:lnTo>
                  <a:pt x="40933" y="397073"/>
                </a:lnTo>
                <a:lnTo>
                  <a:pt x="67055" y="402336"/>
                </a:lnTo>
                <a:lnTo>
                  <a:pt x="4386072" y="402336"/>
                </a:lnTo>
                <a:lnTo>
                  <a:pt x="4412194" y="397073"/>
                </a:lnTo>
                <a:lnTo>
                  <a:pt x="4433506" y="382714"/>
                </a:lnTo>
                <a:lnTo>
                  <a:pt x="4447865" y="361402"/>
                </a:lnTo>
                <a:lnTo>
                  <a:pt x="4453128" y="335279"/>
                </a:lnTo>
                <a:lnTo>
                  <a:pt x="4453128" y="67055"/>
                </a:lnTo>
                <a:lnTo>
                  <a:pt x="4447865" y="40933"/>
                </a:lnTo>
                <a:lnTo>
                  <a:pt x="4433506" y="19621"/>
                </a:lnTo>
                <a:lnTo>
                  <a:pt x="4412194" y="5262"/>
                </a:lnTo>
                <a:lnTo>
                  <a:pt x="4386072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40154" y="801115"/>
            <a:ext cx="1497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14871" y="765048"/>
            <a:ext cx="4334510" cy="402590"/>
          </a:xfrm>
          <a:custGeom>
            <a:avLst/>
            <a:gdLst/>
            <a:ahLst/>
            <a:cxnLst/>
            <a:rect l="l" t="t" r="r" b="b"/>
            <a:pathLst>
              <a:path w="4334509" h="402590">
                <a:moveTo>
                  <a:pt x="4267200" y="0"/>
                </a:moveTo>
                <a:lnTo>
                  <a:pt x="67055" y="0"/>
                </a:lnTo>
                <a:lnTo>
                  <a:pt x="40933" y="5262"/>
                </a:lnTo>
                <a:lnTo>
                  <a:pt x="19621" y="19621"/>
                </a:lnTo>
                <a:lnTo>
                  <a:pt x="5262" y="40933"/>
                </a:lnTo>
                <a:lnTo>
                  <a:pt x="0" y="67055"/>
                </a:lnTo>
                <a:lnTo>
                  <a:pt x="0" y="335279"/>
                </a:lnTo>
                <a:lnTo>
                  <a:pt x="5262" y="361402"/>
                </a:lnTo>
                <a:lnTo>
                  <a:pt x="19621" y="382714"/>
                </a:lnTo>
                <a:lnTo>
                  <a:pt x="40933" y="397073"/>
                </a:lnTo>
                <a:lnTo>
                  <a:pt x="67055" y="402336"/>
                </a:lnTo>
                <a:lnTo>
                  <a:pt x="4267200" y="402336"/>
                </a:lnTo>
                <a:lnTo>
                  <a:pt x="4293322" y="397073"/>
                </a:lnTo>
                <a:lnTo>
                  <a:pt x="4314634" y="382714"/>
                </a:lnTo>
                <a:lnTo>
                  <a:pt x="4328993" y="361402"/>
                </a:lnTo>
                <a:lnTo>
                  <a:pt x="4334256" y="335279"/>
                </a:lnTo>
                <a:lnTo>
                  <a:pt x="4334256" y="67055"/>
                </a:lnTo>
                <a:lnTo>
                  <a:pt x="4328993" y="40933"/>
                </a:lnTo>
                <a:lnTo>
                  <a:pt x="4314634" y="19621"/>
                </a:lnTo>
                <a:lnTo>
                  <a:pt x="4293322" y="5262"/>
                </a:lnTo>
                <a:lnTo>
                  <a:pt x="4267200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38973" y="801115"/>
            <a:ext cx="168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familia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2872" y="1237488"/>
            <a:ext cx="4453255" cy="1816735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76555" marR="163195" indent="-28702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376555" algn="l"/>
              </a:tabLst>
            </a:pPr>
            <a:r>
              <a:rPr sz="1600" dirty="0">
                <a:latin typeface="Calibri"/>
                <a:cs typeface="Calibri"/>
              </a:rPr>
              <a:t>Médico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cabecera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cargo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continuidad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y </a:t>
            </a:r>
            <a:r>
              <a:rPr sz="1600" dirty="0">
                <a:latin typeface="Calibri"/>
                <a:cs typeface="Calibri"/>
              </a:rPr>
              <a:t>atención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clínica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según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cuidado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diseñado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ingreso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persona.</a:t>
            </a:r>
            <a:endParaRPr sz="1600">
              <a:latin typeface="Calibri"/>
              <a:cs typeface="Calibri"/>
            </a:endParaRPr>
          </a:p>
          <a:p>
            <a:pPr marL="376555" marR="49720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6555" algn="l"/>
              </a:tabLst>
            </a:pPr>
            <a:r>
              <a:rPr sz="1600" spc="-10" dirty="0">
                <a:latin typeface="Calibri"/>
                <a:cs typeface="Calibri"/>
              </a:rPr>
              <a:t>Participación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activa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todo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proceso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cuidado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incorporando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acciones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apoyo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al </a:t>
            </a:r>
            <a:r>
              <a:rPr sz="1600" spc="-10" dirty="0">
                <a:latin typeface="Calibri"/>
                <a:cs typeface="Calibri"/>
              </a:rPr>
              <a:t>automanejo,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participación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consultorías, </a:t>
            </a:r>
            <a:r>
              <a:rPr sz="1600" dirty="0">
                <a:latin typeface="Calibri"/>
                <a:cs typeface="Calibri"/>
              </a:rPr>
              <a:t>entre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otras.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4871" y="1237488"/>
            <a:ext cx="4334510" cy="3048000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77825" marR="551180" indent="-28702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377825" algn="l"/>
              </a:tabLst>
            </a:pPr>
            <a:r>
              <a:rPr sz="1600" dirty="0">
                <a:latin typeface="Calibri"/>
                <a:cs typeface="Calibri"/>
              </a:rPr>
              <a:t>Participa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evaluación,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seguimiento </a:t>
            </a:r>
            <a:r>
              <a:rPr sz="1600" dirty="0">
                <a:latin typeface="Calibri"/>
                <a:cs typeface="Calibri"/>
              </a:rPr>
              <a:t>clínico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interlocución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entre</a:t>
            </a:r>
            <a:r>
              <a:rPr sz="1600" spc="-10" dirty="0">
                <a:latin typeface="Calibri"/>
                <a:cs typeface="Calibri"/>
              </a:rPr>
              <a:t> atención </a:t>
            </a:r>
            <a:r>
              <a:rPr sz="1600" dirty="0">
                <a:latin typeface="Calibri"/>
                <a:cs typeface="Calibri"/>
              </a:rPr>
              <a:t>primaria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especialistas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nivel </a:t>
            </a:r>
            <a:r>
              <a:rPr sz="1600" dirty="0">
                <a:latin typeface="Calibri"/>
                <a:cs typeface="Calibri"/>
              </a:rPr>
              <a:t>secundario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optimizar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manejo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personas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riesgo.</a:t>
            </a:r>
            <a:endParaRPr sz="1600">
              <a:latin typeface="Calibri"/>
              <a:cs typeface="Calibri"/>
            </a:endParaRPr>
          </a:p>
          <a:p>
            <a:pPr marL="377825" marR="8953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7825" algn="l"/>
              </a:tabLst>
            </a:pPr>
            <a:r>
              <a:rPr sz="1600" dirty="0">
                <a:latin typeface="Calibri"/>
                <a:cs typeface="Calibri"/>
              </a:rPr>
              <a:t>Contribuye 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toma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decisiones consensuadas,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integrando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opiniones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los </a:t>
            </a:r>
            <a:r>
              <a:rPr sz="1600" spc="-10" dirty="0">
                <a:latin typeface="Calibri"/>
                <a:cs typeface="Calibri"/>
              </a:rPr>
              <a:t>integrantes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equipo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salud,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lograr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los </a:t>
            </a:r>
            <a:r>
              <a:rPr sz="1600" dirty="0">
                <a:latin typeface="Calibri"/>
                <a:cs typeface="Calibri"/>
              </a:rPr>
              <a:t>objetivos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planteados.</a:t>
            </a:r>
            <a:endParaRPr sz="1600">
              <a:latin typeface="Calibri"/>
              <a:cs typeface="Calibri"/>
            </a:endParaRPr>
          </a:p>
          <a:p>
            <a:pPr marL="377825" marR="7289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7825" algn="l"/>
              </a:tabLst>
            </a:pPr>
            <a:r>
              <a:rPr sz="1600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vía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telemedicina, </a:t>
            </a:r>
            <a:r>
              <a:rPr sz="1600" spc="-10" dirty="0">
                <a:latin typeface="Calibri"/>
                <a:cs typeface="Calibri"/>
              </a:rPr>
              <a:t>realizarán consultorías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casos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clínicos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mayor </a:t>
            </a:r>
            <a:r>
              <a:rPr sz="1600" spc="-10" dirty="0">
                <a:latin typeface="Calibri"/>
                <a:cs typeface="Calibri"/>
              </a:rPr>
              <a:t>complejidad.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77767" y="780287"/>
            <a:ext cx="1813560" cy="396240"/>
            <a:chOff x="3477767" y="780287"/>
            <a:chExt cx="1813560" cy="396240"/>
          </a:xfrm>
        </p:grpSpPr>
        <p:sp>
          <p:nvSpPr>
            <p:cNvPr id="10" name="object 10"/>
            <p:cNvSpPr/>
            <p:nvPr/>
          </p:nvSpPr>
          <p:spPr>
            <a:xfrm>
              <a:off x="3486911" y="792479"/>
              <a:ext cx="521334" cy="375285"/>
            </a:xfrm>
            <a:custGeom>
              <a:avLst/>
              <a:gdLst/>
              <a:ahLst/>
              <a:cxnLst/>
              <a:rect l="l" t="t" r="r" b="b"/>
              <a:pathLst>
                <a:path w="521335" h="375284">
                  <a:moveTo>
                    <a:pt x="260603" y="0"/>
                  </a:moveTo>
                  <a:lnTo>
                    <a:pt x="208093" y="3809"/>
                  </a:lnTo>
                  <a:lnTo>
                    <a:pt x="159180" y="14733"/>
                  </a:lnTo>
                  <a:lnTo>
                    <a:pt x="114913" y="32019"/>
                  </a:lnTo>
                  <a:lnTo>
                    <a:pt x="76342" y="54911"/>
                  </a:lnTo>
                  <a:lnTo>
                    <a:pt x="44516" y="82655"/>
                  </a:lnTo>
                  <a:lnTo>
                    <a:pt x="20484" y="114496"/>
                  </a:lnTo>
                  <a:lnTo>
                    <a:pt x="5296" y="149680"/>
                  </a:lnTo>
                  <a:lnTo>
                    <a:pt x="0" y="187452"/>
                  </a:lnTo>
                  <a:lnTo>
                    <a:pt x="5296" y="225223"/>
                  </a:lnTo>
                  <a:lnTo>
                    <a:pt x="20484" y="260407"/>
                  </a:lnTo>
                  <a:lnTo>
                    <a:pt x="44516" y="292248"/>
                  </a:lnTo>
                  <a:lnTo>
                    <a:pt x="76342" y="319992"/>
                  </a:lnTo>
                  <a:lnTo>
                    <a:pt x="114913" y="342884"/>
                  </a:lnTo>
                  <a:lnTo>
                    <a:pt x="159180" y="360170"/>
                  </a:lnTo>
                  <a:lnTo>
                    <a:pt x="208093" y="371094"/>
                  </a:lnTo>
                  <a:lnTo>
                    <a:pt x="260603" y="374904"/>
                  </a:lnTo>
                  <a:lnTo>
                    <a:pt x="313114" y="371094"/>
                  </a:lnTo>
                  <a:lnTo>
                    <a:pt x="362027" y="360170"/>
                  </a:lnTo>
                  <a:lnTo>
                    <a:pt x="406294" y="342884"/>
                  </a:lnTo>
                  <a:lnTo>
                    <a:pt x="444865" y="319992"/>
                  </a:lnTo>
                  <a:lnTo>
                    <a:pt x="476691" y="292248"/>
                  </a:lnTo>
                  <a:lnTo>
                    <a:pt x="500723" y="260407"/>
                  </a:lnTo>
                  <a:lnTo>
                    <a:pt x="515911" y="225223"/>
                  </a:lnTo>
                  <a:lnTo>
                    <a:pt x="521208" y="187452"/>
                  </a:lnTo>
                  <a:lnTo>
                    <a:pt x="515911" y="149680"/>
                  </a:lnTo>
                  <a:lnTo>
                    <a:pt x="500723" y="114496"/>
                  </a:lnTo>
                  <a:lnTo>
                    <a:pt x="476691" y="82655"/>
                  </a:lnTo>
                  <a:lnTo>
                    <a:pt x="444865" y="54911"/>
                  </a:lnTo>
                  <a:lnTo>
                    <a:pt x="406294" y="32019"/>
                  </a:lnTo>
                  <a:lnTo>
                    <a:pt x="362027" y="14733"/>
                  </a:lnTo>
                  <a:lnTo>
                    <a:pt x="313114" y="3809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6911" y="792479"/>
              <a:ext cx="521334" cy="375285"/>
            </a:xfrm>
            <a:custGeom>
              <a:avLst/>
              <a:gdLst/>
              <a:ahLst/>
              <a:cxnLst/>
              <a:rect l="l" t="t" r="r" b="b"/>
              <a:pathLst>
                <a:path w="521335" h="375284">
                  <a:moveTo>
                    <a:pt x="0" y="187452"/>
                  </a:moveTo>
                  <a:lnTo>
                    <a:pt x="5296" y="149680"/>
                  </a:lnTo>
                  <a:lnTo>
                    <a:pt x="20484" y="114496"/>
                  </a:lnTo>
                  <a:lnTo>
                    <a:pt x="44516" y="82655"/>
                  </a:lnTo>
                  <a:lnTo>
                    <a:pt x="76342" y="54911"/>
                  </a:lnTo>
                  <a:lnTo>
                    <a:pt x="114913" y="32019"/>
                  </a:lnTo>
                  <a:lnTo>
                    <a:pt x="159180" y="14733"/>
                  </a:lnTo>
                  <a:lnTo>
                    <a:pt x="208093" y="3809"/>
                  </a:lnTo>
                  <a:lnTo>
                    <a:pt x="260603" y="0"/>
                  </a:lnTo>
                  <a:lnTo>
                    <a:pt x="313114" y="3809"/>
                  </a:lnTo>
                  <a:lnTo>
                    <a:pt x="362027" y="14733"/>
                  </a:lnTo>
                  <a:lnTo>
                    <a:pt x="406294" y="32019"/>
                  </a:lnTo>
                  <a:lnTo>
                    <a:pt x="444865" y="54911"/>
                  </a:lnTo>
                  <a:lnTo>
                    <a:pt x="476691" y="82655"/>
                  </a:lnTo>
                  <a:lnTo>
                    <a:pt x="500723" y="114496"/>
                  </a:lnTo>
                  <a:lnTo>
                    <a:pt x="515911" y="149680"/>
                  </a:lnTo>
                  <a:lnTo>
                    <a:pt x="521208" y="187452"/>
                  </a:lnTo>
                  <a:lnTo>
                    <a:pt x="515911" y="225223"/>
                  </a:lnTo>
                  <a:lnTo>
                    <a:pt x="500723" y="260407"/>
                  </a:lnTo>
                  <a:lnTo>
                    <a:pt x="476691" y="292248"/>
                  </a:lnTo>
                  <a:lnTo>
                    <a:pt x="444865" y="319992"/>
                  </a:lnTo>
                  <a:lnTo>
                    <a:pt x="406294" y="342884"/>
                  </a:lnTo>
                  <a:lnTo>
                    <a:pt x="362027" y="360170"/>
                  </a:lnTo>
                  <a:lnTo>
                    <a:pt x="313114" y="371094"/>
                  </a:lnTo>
                  <a:lnTo>
                    <a:pt x="260603" y="374904"/>
                  </a:lnTo>
                  <a:lnTo>
                    <a:pt x="208093" y="371094"/>
                  </a:lnTo>
                  <a:lnTo>
                    <a:pt x="159180" y="360170"/>
                  </a:lnTo>
                  <a:lnTo>
                    <a:pt x="114913" y="342884"/>
                  </a:lnTo>
                  <a:lnTo>
                    <a:pt x="76342" y="319992"/>
                  </a:lnTo>
                  <a:lnTo>
                    <a:pt x="44516" y="292248"/>
                  </a:lnTo>
                  <a:lnTo>
                    <a:pt x="20484" y="260407"/>
                  </a:lnTo>
                  <a:lnTo>
                    <a:pt x="5296" y="225223"/>
                  </a:lnTo>
                  <a:lnTo>
                    <a:pt x="0" y="187452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3943" y="789431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5" h="378459">
                  <a:moveTo>
                    <a:pt x="260603" y="0"/>
                  </a:moveTo>
                  <a:lnTo>
                    <a:pt x="208093" y="3838"/>
                  </a:lnTo>
                  <a:lnTo>
                    <a:pt x="159180" y="14847"/>
                  </a:lnTo>
                  <a:lnTo>
                    <a:pt x="114913" y="32267"/>
                  </a:lnTo>
                  <a:lnTo>
                    <a:pt x="76342" y="55340"/>
                  </a:lnTo>
                  <a:lnTo>
                    <a:pt x="44516" y="83306"/>
                  </a:lnTo>
                  <a:lnTo>
                    <a:pt x="20484" y="115407"/>
                  </a:lnTo>
                  <a:lnTo>
                    <a:pt x="5296" y="150883"/>
                  </a:lnTo>
                  <a:lnTo>
                    <a:pt x="0" y="188975"/>
                  </a:lnTo>
                  <a:lnTo>
                    <a:pt x="5296" y="227068"/>
                  </a:lnTo>
                  <a:lnTo>
                    <a:pt x="20484" y="262544"/>
                  </a:lnTo>
                  <a:lnTo>
                    <a:pt x="44516" y="294645"/>
                  </a:lnTo>
                  <a:lnTo>
                    <a:pt x="76342" y="322611"/>
                  </a:lnTo>
                  <a:lnTo>
                    <a:pt x="114913" y="345684"/>
                  </a:lnTo>
                  <a:lnTo>
                    <a:pt x="159180" y="363104"/>
                  </a:lnTo>
                  <a:lnTo>
                    <a:pt x="208093" y="374113"/>
                  </a:lnTo>
                  <a:lnTo>
                    <a:pt x="260603" y="377951"/>
                  </a:lnTo>
                  <a:lnTo>
                    <a:pt x="313114" y="374113"/>
                  </a:lnTo>
                  <a:lnTo>
                    <a:pt x="362027" y="363104"/>
                  </a:lnTo>
                  <a:lnTo>
                    <a:pt x="406294" y="345684"/>
                  </a:lnTo>
                  <a:lnTo>
                    <a:pt x="444865" y="322611"/>
                  </a:lnTo>
                  <a:lnTo>
                    <a:pt x="476691" y="294645"/>
                  </a:lnTo>
                  <a:lnTo>
                    <a:pt x="500723" y="262544"/>
                  </a:lnTo>
                  <a:lnTo>
                    <a:pt x="515911" y="227068"/>
                  </a:lnTo>
                  <a:lnTo>
                    <a:pt x="521207" y="188975"/>
                  </a:lnTo>
                  <a:lnTo>
                    <a:pt x="515911" y="150883"/>
                  </a:lnTo>
                  <a:lnTo>
                    <a:pt x="500723" y="115407"/>
                  </a:lnTo>
                  <a:lnTo>
                    <a:pt x="476691" y="83306"/>
                  </a:lnTo>
                  <a:lnTo>
                    <a:pt x="444865" y="55340"/>
                  </a:lnTo>
                  <a:lnTo>
                    <a:pt x="406294" y="32267"/>
                  </a:lnTo>
                  <a:lnTo>
                    <a:pt x="362027" y="14847"/>
                  </a:lnTo>
                  <a:lnTo>
                    <a:pt x="313114" y="3838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23943" y="789431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5" h="378459">
                  <a:moveTo>
                    <a:pt x="0" y="188975"/>
                  </a:moveTo>
                  <a:lnTo>
                    <a:pt x="5296" y="150883"/>
                  </a:lnTo>
                  <a:lnTo>
                    <a:pt x="20484" y="115407"/>
                  </a:lnTo>
                  <a:lnTo>
                    <a:pt x="44516" y="83306"/>
                  </a:lnTo>
                  <a:lnTo>
                    <a:pt x="76342" y="55340"/>
                  </a:lnTo>
                  <a:lnTo>
                    <a:pt x="114913" y="32267"/>
                  </a:lnTo>
                  <a:lnTo>
                    <a:pt x="159180" y="14847"/>
                  </a:lnTo>
                  <a:lnTo>
                    <a:pt x="208093" y="3838"/>
                  </a:lnTo>
                  <a:lnTo>
                    <a:pt x="260603" y="0"/>
                  </a:lnTo>
                  <a:lnTo>
                    <a:pt x="313114" y="3838"/>
                  </a:lnTo>
                  <a:lnTo>
                    <a:pt x="362027" y="14847"/>
                  </a:lnTo>
                  <a:lnTo>
                    <a:pt x="406294" y="32267"/>
                  </a:lnTo>
                  <a:lnTo>
                    <a:pt x="444865" y="55340"/>
                  </a:lnTo>
                  <a:lnTo>
                    <a:pt x="476691" y="83306"/>
                  </a:lnTo>
                  <a:lnTo>
                    <a:pt x="500723" y="115407"/>
                  </a:lnTo>
                  <a:lnTo>
                    <a:pt x="515911" y="150883"/>
                  </a:lnTo>
                  <a:lnTo>
                    <a:pt x="521207" y="188975"/>
                  </a:lnTo>
                  <a:lnTo>
                    <a:pt x="515911" y="227068"/>
                  </a:lnTo>
                  <a:lnTo>
                    <a:pt x="500723" y="262544"/>
                  </a:lnTo>
                  <a:lnTo>
                    <a:pt x="476691" y="294645"/>
                  </a:lnTo>
                  <a:lnTo>
                    <a:pt x="444865" y="322611"/>
                  </a:lnTo>
                  <a:lnTo>
                    <a:pt x="406294" y="345684"/>
                  </a:lnTo>
                  <a:lnTo>
                    <a:pt x="362027" y="363104"/>
                  </a:lnTo>
                  <a:lnTo>
                    <a:pt x="313114" y="374113"/>
                  </a:lnTo>
                  <a:lnTo>
                    <a:pt x="260603" y="377951"/>
                  </a:lnTo>
                  <a:lnTo>
                    <a:pt x="208093" y="374113"/>
                  </a:lnTo>
                  <a:lnTo>
                    <a:pt x="159180" y="363104"/>
                  </a:lnTo>
                  <a:lnTo>
                    <a:pt x="114913" y="345684"/>
                  </a:lnTo>
                  <a:lnTo>
                    <a:pt x="76342" y="322611"/>
                  </a:lnTo>
                  <a:lnTo>
                    <a:pt x="44516" y="294645"/>
                  </a:lnTo>
                  <a:lnTo>
                    <a:pt x="20484" y="262544"/>
                  </a:lnTo>
                  <a:lnTo>
                    <a:pt x="5296" y="227068"/>
                  </a:lnTo>
                  <a:lnTo>
                    <a:pt x="0" y="188975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0975" y="789431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5" h="378459">
                  <a:moveTo>
                    <a:pt x="260603" y="0"/>
                  </a:moveTo>
                  <a:lnTo>
                    <a:pt x="208093" y="3838"/>
                  </a:lnTo>
                  <a:lnTo>
                    <a:pt x="159180" y="14847"/>
                  </a:lnTo>
                  <a:lnTo>
                    <a:pt x="114913" y="32267"/>
                  </a:lnTo>
                  <a:lnTo>
                    <a:pt x="76342" y="55340"/>
                  </a:lnTo>
                  <a:lnTo>
                    <a:pt x="44516" y="83306"/>
                  </a:lnTo>
                  <a:lnTo>
                    <a:pt x="20484" y="115407"/>
                  </a:lnTo>
                  <a:lnTo>
                    <a:pt x="5296" y="150883"/>
                  </a:lnTo>
                  <a:lnTo>
                    <a:pt x="0" y="188975"/>
                  </a:lnTo>
                  <a:lnTo>
                    <a:pt x="5296" y="227068"/>
                  </a:lnTo>
                  <a:lnTo>
                    <a:pt x="20484" y="262544"/>
                  </a:lnTo>
                  <a:lnTo>
                    <a:pt x="44516" y="294645"/>
                  </a:lnTo>
                  <a:lnTo>
                    <a:pt x="76342" y="322611"/>
                  </a:lnTo>
                  <a:lnTo>
                    <a:pt x="114913" y="345684"/>
                  </a:lnTo>
                  <a:lnTo>
                    <a:pt x="159180" y="363104"/>
                  </a:lnTo>
                  <a:lnTo>
                    <a:pt x="208093" y="374113"/>
                  </a:lnTo>
                  <a:lnTo>
                    <a:pt x="260603" y="377951"/>
                  </a:lnTo>
                  <a:lnTo>
                    <a:pt x="313114" y="374113"/>
                  </a:lnTo>
                  <a:lnTo>
                    <a:pt x="362027" y="363104"/>
                  </a:lnTo>
                  <a:lnTo>
                    <a:pt x="406294" y="345684"/>
                  </a:lnTo>
                  <a:lnTo>
                    <a:pt x="444865" y="322611"/>
                  </a:lnTo>
                  <a:lnTo>
                    <a:pt x="476691" y="294645"/>
                  </a:lnTo>
                  <a:lnTo>
                    <a:pt x="500723" y="262544"/>
                  </a:lnTo>
                  <a:lnTo>
                    <a:pt x="515911" y="227068"/>
                  </a:lnTo>
                  <a:lnTo>
                    <a:pt x="521208" y="188975"/>
                  </a:lnTo>
                  <a:lnTo>
                    <a:pt x="515911" y="150883"/>
                  </a:lnTo>
                  <a:lnTo>
                    <a:pt x="500723" y="115407"/>
                  </a:lnTo>
                  <a:lnTo>
                    <a:pt x="476691" y="83306"/>
                  </a:lnTo>
                  <a:lnTo>
                    <a:pt x="444865" y="55340"/>
                  </a:lnTo>
                  <a:lnTo>
                    <a:pt x="406294" y="32267"/>
                  </a:lnTo>
                  <a:lnTo>
                    <a:pt x="362027" y="14847"/>
                  </a:lnTo>
                  <a:lnTo>
                    <a:pt x="313114" y="3838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0975" y="789431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5" h="378459">
                  <a:moveTo>
                    <a:pt x="0" y="188975"/>
                  </a:moveTo>
                  <a:lnTo>
                    <a:pt x="5296" y="150883"/>
                  </a:lnTo>
                  <a:lnTo>
                    <a:pt x="20484" y="115407"/>
                  </a:lnTo>
                  <a:lnTo>
                    <a:pt x="44516" y="83306"/>
                  </a:lnTo>
                  <a:lnTo>
                    <a:pt x="76342" y="55340"/>
                  </a:lnTo>
                  <a:lnTo>
                    <a:pt x="114913" y="32267"/>
                  </a:lnTo>
                  <a:lnTo>
                    <a:pt x="159180" y="14847"/>
                  </a:lnTo>
                  <a:lnTo>
                    <a:pt x="208093" y="3838"/>
                  </a:lnTo>
                  <a:lnTo>
                    <a:pt x="260603" y="0"/>
                  </a:lnTo>
                  <a:lnTo>
                    <a:pt x="313114" y="3838"/>
                  </a:lnTo>
                  <a:lnTo>
                    <a:pt x="362027" y="14847"/>
                  </a:lnTo>
                  <a:lnTo>
                    <a:pt x="406294" y="32267"/>
                  </a:lnTo>
                  <a:lnTo>
                    <a:pt x="444865" y="55340"/>
                  </a:lnTo>
                  <a:lnTo>
                    <a:pt x="476691" y="83306"/>
                  </a:lnTo>
                  <a:lnTo>
                    <a:pt x="500723" y="115407"/>
                  </a:lnTo>
                  <a:lnTo>
                    <a:pt x="515911" y="150883"/>
                  </a:lnTo>
                  <a:lnTo>
                    <a:pt x="521208" y="188975"/>
                  </a:lnTo>
                  <a:lnTo>
                    <a:pt x="515911" y="227068"/>
                  </a:lnTo>
                  <a:lnTo>
                    <a:pt x="500723" y="262544"/>
                  </a:lnTo>
                  <a:lnTo>
                    <a:pt x="476691" y="294645"/>
                  </a:lnTo>
                  <a:lnTo>
                    <a:pt x="444865" y="322611"/>
                  </a:lnTo>
                  <a:lnTo>
                    <a:pt x="406294" y="345684"/>
                  </a:lnTo>
                  <a:lnTo>
                    <a:pt x="362027" y="363104"/>
                  </a:lnTo>
                  <a:lnTo>
                    <a:pt x="313114" y="374113"/>
                  </a:lnTo>
                  <a:lnTo>
                    <a:pt x="260603" y="377951"/>
                  </a:lnTo>
                  <a:lnTo>
                    <a:pt x="208093" y="374113"/>
                  </a:lnTo>
                  <a:lnTo>
                    <a:pt x="159180" y="363104"/>
                  </a:lnTo>
                  <a:lnTo>
                    <a:pt x="114913" y="345684"/>
                  </a:lnTo>
                  <a:lnTo>
                    <a:pt x="76342" y="322611"/>
                  </a:lnTo>
                  <a:lnTo>
                    <a:pt x="44516" y="294645"/>
                  </a:lnTo>
                  <a:lnTo>
                    <a:pt x="20484" y="262544"/>
                  </a:lnTo>
                  <a:lnTo>
                    <a:pt x="5296" y="227068"/>
                  </a:lnTo>
                  <a:lnTo>
                    <a:pt x="0" y="188975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46170" y="866597"/>
            <a:ext cx="1476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240" algn="l"/>
                <a:tab pos="1287780" algn="l"/>
              </a:tabLst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G1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G2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332976" y="755904"/>
            <a:ext cx="539750" cy="396240"/>
            <a:chOff x="9332976" y="755904"/>
            <a:chExt cx="539750" cy="396240"/>
          </a:xfrm>
        </p:grpSpPr>
        <p:sp>
          <p:nvSpPr>
            <p:cNvPr id="18" name="object 18"/>
            <p:cNvSpPr/>
            <p:nvPr/>
          </p:nvSpPr>
          <p:spPr>
            <a:xfrm>
              <a:off x="9342120" y="765048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4" h="378459">
                  <a:moveTo>
                    <a:pt x="260603" y="0"/>
                  </a:moveTo>
                  <a:lnTo>
                    <a:pt x="208093" y="3838"/>
                  </a:lnTo>
                  <a:lnTo>
                    <a:pt x="159180" y="14847"/>
                  </a:lnTo>
                  <a:lnTo>
                    <a:pt x="114913" y="32267"/>
                  </a:lnTo>
                  <a:lnTo>
                    <a:pt x="76342" y="55340"/>
                  </a:lnTo>
                  <a:lnTo>
                    <a:pt x="44516" y="83306"/>
                  </a:lnTo>
                  <a:lnTo>
                    <a:pt x="20484" y="115407"/>
                  </a:lnTo>
                  <a:lnTo>
                    <a:pt x="5296" y="150883"/>
                  </a:lnTo>
                  <a:lnTo>
                    <a:pt x="0" y="188975"/>
                  </a:lnTo>
                  <a:lnTo>
                    <a:pt x="5296" y="227068"/>
                  </a:lnTo>
                  <a:lnTo>
                    <a:pt x="20484" y="262544"/>
                  </a:lnTo>
                  <a:lnTo>
                    <a:pt x="44516" y="294645"/>
                  </a:lnTo>
                  <a:lnTo>
                    <a:pt x="76342" y="322611"/>
                  </a:lnTo>
                  <a:lnTo>
                    <a:pt x="114913" y="345684"/>
                  </a:lnTo>
                  <a:lnTo>
                    <a:pt x="159180" y="363104"/>
                  </a:lnTo>
                  <a:lnTo>
                    <a:pt x="208093" y="374113"/>
                  </a:lnTo>
                  <a:lnTo>
                    <a:pt x="260603" y="377951"/>
                  </a:lnTo>
                  <a:lnTo>
                    <a:pt x="313114" y="374113"/>
                  </a:lnTo>
                  <a:lnTo>
                    <a:pt x="362027" y="363104"/>
                  </a:lnTo>
                  <a:lnTo>
                    <a:pt x="406294" y="345684"/>
                  </a:lnTo>
                  <a:lnTo>
                    <a:pt x="444865" y="322611"/>
                  </a:lnTo>
                  <a:lnTo>
                    <a:pt x="476691" y="294645"/>
                  </a:lnTo>
                  <a:lnTo>
                    <a:pt x="500723" y="262544"/>
                  </a:lnTo>
                  <a:lnTo>
                    <a:pt x="515911" y="227068"/>
                  </a:lnTo>
                  <a:lnTo>
                    <a:pt x="521207" y="188975"/>
                  </a:lnTo>
                  <a:lnTo>
                    <a:pt x="515911" y="150883"/>
                  </a:lnTo>
                  <a:lnTo>
                    <a:pt x="500723" y="115407"/>
                  </a:lnTo>
                  <a:lnTo>
                    <a:pt x="476691" y="83306"/>
                  </a:lnTo>
                  <a:lnTo>
                    <a:pt x="444865" y="55340"/>
                  </a:lnTo>
                  <a:lnTo>
                    <a:pt x="406294" y="32267"/>
                  </a:lnTo>
                  <a:lnTo>
                    <a:pt x="362027" y="14847"/>
                  </a:lnTo>
                  <a:lnTo>
                    <a:pt x="313114" y="3838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42120" y="765048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4" h="378459">
                  <a:moveTo>
                    <a:pt x="0" y="188975"/>
                  </a:moveTo>
                  <a:lnTo>
                    <a:pt x="5296" y="150883"/>
                  </a:lnTo>
                  <a:lnTo>
                    <a:pt x="20484" y="115407"/>
                  </a:lnTo>
                  <a:lnTo>
                    <a:pt x="44516" y="83306"/>
                  </a:lnTo>
                  <a:lnTo>
                    <a:pt x="76342" y="55340"/>
                  </a:lnTo>
                  <a:lnTo>
                    <a:pt x="114913" y="32267"/>
                  </a:lnTo>
                  <a:lnTo>
                    <a:pt x="159180" y="14847"/>
                  </a:lnTo>
                  <a:lnTo>
                    <a:pt x="208093" y="3838"/>
                  </a:lnTo>
                  <a:lnTo>
                    <a:pt x="260603" y="0"/>
                  </a:lnTo>
                  <a:lnTo>
                    <a:pt x="313114" y="3838"/>
                  </a:lnTo>
                  <a:lnTo>
                    <a:pt x="362027" y="14847"/>
                  </a:lnTo>
                  <a:lnTo>
                    <a:pt x="406294" y="32267"/>
                  </a:lnTo>
                  <a:lnTo>
                    <a:pt x="444865" y="55340"/>
                  </a:lnTo>
                  <a:lnTo>
                    <a:pt x="476691" y="83306"/>
                  </a:lnTo>
                  <a:lnTo>
                    <a:pt x="500723" y="115407"/>
                  </a:lnTo>
                  <a:lnTo>
                    <a:pt x="515911" y="150883"/>
                  </a:lnTo>
                  <a:lnTo>
                    <a:pt x="521207" y="188975"/>
                  </a:lnTo>
                  <a:lnTo>
                    <a:pt x="515911" y="227068"/>
                  </a:lnTo>
                  <a:lnTo>
                    <a:pt x="500723" y="262544"/>
                  </a:lnTo>
                  <a:lnTo>
                    <a:pt x="476691" y="294645"/>
                  </a:lnTo>
                  <a:lnTo>
                    <a:pt x="444865" y="322611"/>
                  </a:lnTo>
                  <a:lnTo>
                    <a:pt x="406294" y="345684"/>
                  </a:lnTo>
                  <a:lnTo>
                    <a:pt x="362027" y="363104"/>
                  </a:lnTo>
                  <a:lnTo>
                    <a:pt x="313114" y="374113"/>
                  </a:lnTo>
                  <a:lnTo>
                    <a:pt x="260603" y="377951"/>
                  </a:lnTo>
                  <a:lnTo>
                    <a:pt x="208093" y="374113"/>
                  </a:lnTo>
                  <a:lnTo>
                    <a:pt x="159180" y="363104"/>
                  </a:lnTo>
                  <a:lnTo>
                    <a:pt x="114913" y="345684"/>
                  </a:lnTo>
                  <a:lnTo>
                    <a:pt x="76342" y="322611"/>
                  </a:lnTo>
                  <a:lnTo>
                    <a:pt x="44516" y="294645"/>
                  </a:lnTo>
                  <a:lnTo>
                    <a:pt x="20484" y="262544"/>
                  </a:lnTo>
                  <a:lnTo>
                    <a:pt x="5296" y="227068"/>
                  </a:lnTo>
                  <a:lnTo>
                    <a:pt x="0" y="188975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503156" y="841375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96584" y="4492752"/>
            <a:ext cx="3773804" cy="274320"/>
          </a:xfrm>
          <a:custGeom>
            <a:avLst/>
            <a:gdLst/>
            <a:ahLst/>
            <a:cxnLst/>
            <a:rect l="l" t="t" r="r" b="b"/>
            <a:pathLst>
              <a:path w="3773804" h="274320">
                <a:moveTo>
                  <a:pt x="3727704" y="0"/>
                </a:moveTo>
                <a:lnTo>
                  <a:pt x="45719" y="0"/>
                </a:lnTo>
                <a:lnTo>
                  <a:pt x="27914" y="3589"/>
                </a:lnTo>
                <a:lnTo>
                  <a:pt x="13382" y="13382"/>
                </a:lnTo>
                <a:lnTo>
                  <a:pt x="3589" y="27914"/>
                </a:lnTo>
                <a:lnTo>
                  <a:pt x="0" y="45720"/>
                </a:lnTo>
                <a:lnTo>
                  <a:pt x="0" y="228600"/>
                </a:lnTo>
                <a:lnTo>
                  <a:pt x="3589" y="246405"/>
                </a:lnTo>
                <a:lnTo>
                  <a:pt x="13382" y="260937"/>
                </a:lnTo>
                <a:lnTo>
                  <a:pt x="27914" y="270730"/>
                </a:lnTo>
                <a:lnTo>
                  <a:pt x="45719" y="274320"/>
                </a:lnTo>
                <a:lnTo>
                  <a:pt x="3727704" y="274320"/>
                </a:lnTo>
                <a:lnTo>
                  <a:pt x="3745509" y="270730"/>
                </a:lnTo>
                <a:lnTo>
                  <a:pt x="3760041" y="260937"/>
                </a:lnTo>
                <a:lnTo>
                  <a:pt x="3769834" y="246405"/>
                </a:lnTo>
                <a:lnTo>
                  <a:pt x="3773423" y="228600"/>
                </a:lnTo>
                <a:lnTo>
                  <a:pt x="3773423" y="45720"/>
                </a:lnTo>
                <a:lnTo>
                  <a:pt x="3769834" y="27914"/>
                </a:lnTo>
                <a:lnTo>
                  <a:pt x="3760041" y="13382"/>
                </a:lnTo>
                <a:lnTo>
                  <a:pt x="3745509" y="3589"/>
                </a:lnTo>
                <a:lnTo>
                  <a:pt x="3727704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96584" y="4840223"/>
            <a:ext cx="3773804" cy="277495"/>
          </a:xfrm>
          <a:custGeom>
            <a:avLst/>
            <a:gdLst/>
            <a:ahLst/>
            <a:cxnLst/>
            <a:rect l="l" t="t" r="r" b="b"/>
            <a:pathLst>
              <a:path w="3773804" h="277495">
                <a:moveTo>
                  <a:pt x="3727195" y="0"/>
                </a:moveTo>
                <a:lnTo>
                  <a:pt x="46227" y="0"/>
                </a:lnTo>
                <a:lnTo>
                  <a:pt x="28235" y="3633"/>
                </a:lnTo>
                <a:lnTo>
                  <a:pt x="13541" y="13541"/>
                </a:lnTo>
                <a:lnTo>
                  <a:pt x="3633" y="28235"/>
                </a:lnTo>
                <a:lnTo>
                  <a:pt x="0" y="46227"/>
                </a:lnTo>
                <a:lnTo>
                  <a:pt x="0" y="231139"/>
                </a:lnTo>
                <a:lnTo>
                  <a:pt x="3633" y="249132"/>
                </a:lnTo>
                <a:lnTo>
                  <a:pt x="13541" y="263826"/>
                </a:lnTo>
                <a:lnTo>
                  <a:pt x="28235" y="273734"/>
                </a:lnTo>
                <a:lnTo>
                  <a:pt x="46227" y="277368"/>
                </a:lnTo>
                <a:lnTo>
                  <a:pt x="3727195" y="277368"/>
                </a:lnTo>
                <a:lnTo>
                  <a:pt x="3745188" y="273734"/>
                </a:lnTo>
                <a:lnTo>
                  <a:pt x="3759882" y="263826"/>
                </a:lnTo>
                <a:lnTo>
                  <a:pt x="3769790" y="249132"/>
                </a:lnTo>
                <a:lnTo>
                  <a:pt x="3773423" y="231139"/>
                </a:lnTo>
                <a:lnTo>
                  <a:pt x="3773423" y="46227"/>
                </a:lnTo>
                <a:lnTo>
                  <a:pt x="3769790" y="28235"/>
                </a:lnTo>
                <a:lnTo>
                  <a:pt x="3759882" y="13541"/>
                </a:lnTo>
                <a:lnTo>
                  <a:pt x="3745188" y="3633"/>
                </a:lnTo>
                <a:lnTo>
                  <a:pt x="3727195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6584" y="5187696"/>
            <a:ext cx="3773804" cy="277495"/>
          </a:xfrm>
          <a:custGeom>
            <a:avLst/>
            <a:gdLst/>
            <a:ahLst/>
            <a:cxnLst/>
            <a:rect l="l" t="t" r="r" b="b"/>
            <a:pathLst>
              <a:path w="3773804" h="277495">
                <a:moveTo>
                  <a:pt x="3727195" y="0"/>
                </a:moveTo>
                <a:lnTo>
                  <a:pt x="46227" y="0"/>
                </a:lnTo>
                <a:lnTo>
                  <a:pt x="28235" y="3633"/>
                </a:lnTo>
                <a:lnTo>
                  <a:pt x="13541" y="13541"/>
                </a:lnTo>
                <a:lnTo>
                  <a:pt x="3633" y="28235"/>
                </a:lnTo>
                <a:lnTo>
                  <a:pt x="0" y="46227"/>
                </a:lnTo>
                <a:lnTo>
                  <a:pt x="0" y="231139"/>
                </a:lnTo>
                <a:lnTo>
                  <a:pt x="3633" y="249132"/>
                </a:lnTo>
                <a:lnTo>
                  <a:pt x="13541" y="263826"/>
                </a:lnTo>
                <a:lnTo>
                  <a:pt x="28235" y="273734"/>
                </a:lnTo>
                <a:lnTo>
                  <a:pt x="46227" y="277367"/>
                </a:lnTo>
                <a:lnTo>
                  <a:pt x="3727195" y="277367"/>
                </a:lnTo>
                <a:lnTo>
                  <a:pt x="3745188" y="273734"/>
                </a:lnTo>
                <a:lnTo>
                  <a:pt x="3759882" y="263826"/>
                </a:lnTo>
                <a:lnTo>
                  <a:pt x="3769790" y="249132"/>
                </a:lnTo>
                <a:lnTo>
                  <a:pt x="3773423" y="231139"/>
                </a:lnTo>
                <a:lnTo>
                  <a:pt x="3773423" y="46227"/>
                </a:lnTo>
                <a:lnTo>
                  <a:pt x="3769790" y="28235"/>
                </a:lnTo>
                <a:lnTo>
                  <a:pt x="3759882" y="13541"/>
                </a:lnTo>
                <a:lnTo>
                  <a:pt x="3745188" y="3633"/>
                </a:lnTo>
                <a:lnTo>
                  <a:pt x="3727195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6584" y="5538215"/>
            <a:ext cx="3773804" cy="274320"/>
          </a:xfrm>
          <a:custGeom>
            <a:avLst/>
            <a:gdLst/>
            <a:ahLst/>
            <a:cxnLst/>
            <a:rect l="l" t="t" r="r" b="b"/>
            <a:pathLst>
              <a:path w="3773804" h="274320">
                <a:moveTo>
                  <a:pt x="3727704" y="0"/>
                </a:moveTo>
                <a:lnTo>
                  <a:pt x="45719" y="0"/>
                </a:lnTo>
                <a:lnTo>
                  <a:pt x="27914" y="3589"/>
                </a:lnTo>
                <a:lnTo>
                  <a:pt x="13382" y="13382"/>
                </a:lnTo>
                <a:lnTo>
                  <a:pt x="3589" y="27914"/>
                </a:lnTo>
                <a:lnTo>
                  <a:pt x="0" y="45720"/>
                </a:lnTo>
                <a:lnTo>
                  <a:pt x="0" y="228600"/>
                </a:lnTo>
                <a:lnTo>
                  <a:pt x="3589" y="246395"/>
                </a:lnTo>
                <a:lnTo>
                  <a:pt x="13382" y="260927"/>
                </a:lnTo>
                <a:lnTo>
                  <a:pt x="27914" y="270726"/>
                </a:lnTo>
                <a:lnTo>
                  <a:pt x="45719" y="274320"/>
                </a:lnTo>
                <a:lnTo>
                  <a:pt x="3727704" y="274320"/>
                </a:lnTo>
                <a:lnTo>
                  <a:pt x="3745509" y="270726"/>
                </a:lnTo>
                <a:lnTo>
                  <a:pt x="3760041" y="260927"/>
                </a:lnTo>
                <a:lnTo>
                  <a:pt x="3769834" y="246395"/>
                </a:lnTo>
                <a:lnTo>
                  <a:pt x="3773423" y="228600"/>
                </a:lnTo>
                <a:lnTo>
                  <a:pt x="3773423" y="45720"/>
                </a:lnTo>
                <a:lnTo>
                  <a:pt x="3769834" y="27914"/>
                </a:lnTo>
                <a:lnTo>
                  <a:pt x="3760041" y="13382"/>
                </a:lnTo>
                <a:lnTo>
                  <a:pt x="3745509" y="3589"/>
                </a:lnTo>
                <a:lnTo>
                  <a:pt x="3727704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96584" y="5885688"/>
            <a:ext cx="3773804" cy="277495"/>
          </a:xfrm>
          <a:custGeom>
            <a:avLst/>
            <a:gdLst/>
            <a:ahLst/>
            <a:cxnLst/>
            <a:rect l="l" t="t" r="r" b="b"/>
            <a:pathLst>
              <a:path w="3773804" h="277495">
                <a:moveTo>
                  <a:pt x="3727195" y="0"/>
                </a:moveTo>
                <a:lnTo>
                  <a:pt x="46227" y="0"/>
                </a:lnTo>
                <a:lnTo>
                  <a:pt x="28235" y="3633"/>
                </a:lnTo>
                <a:lnTo>
                  <a:pt x="13541" y="13541"/>
                </a:lnTo>
                <a:lnTo>
                  <a:pt x="3633" y="28235"/>
                </a:lnTo>
                <a:lnTo>
                  <a:pt x="0" y="46228"/>
                </a:lnTo>
                <a:lnTo>
                  <a:pt x="0" y="231140"/>
                </a:lnTo>
                <a:lnTo>
                  <a:pt x="3633" y="249132"/>
                </a:lnTo>
                <a:lnTo>
                  <a:pt x="13541" y="263826"/>
                </a:lnTo>
                <a:lnTo>
                  <a:pt x="28235" y="273734"/>
                </a:lnTo>
                <a:lnTo>
                  <a:pt x="46227" y="277368"/>
                </a:lnTo>
                <a:lnTo>
                  <a:pt x="3727195" y="277368"/>
                </a:lnTo>
                <a:lnTo>
                  <a:pt x="3745188" y="273734"/>
                </a:lnTo>
                <a:lnTo>
                  <a:pt x="3759882" y="263826"/>
                </a:lnTo>
                <a:lnTo>
                  <a:pt x="3769790" y="249132"/>
                </a:lnTo>
                <a:lnTo>
                  <a:pt x="3773423" y="231140"/>
                </a:lnTo>
                <a:lnTo>
                  <a:pt x="3773423" y="46228"/>
                </a:lnTo>
                <a:lnTo>
                  <a:pt x="3769790" y="28235"/>
                </a:lnTo>
                <a:lnTo>
                  <a:pt x="3759882" y="13541"/>
                </a:lnTo>
                <a:lnTo>
                  <a:pt x="3745188" y="3633"/>
                </a:lnTo>
                <a:lnTo>
                  <a:pt x="3727195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09281" y="4503801"/>
            <a:ext cx="1753235" cy="1631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Ingresos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integrales</a:t>
            </a:r>
            <a:endParaRPr sz="1400">
              <a:latin typeface="Calibri"/>
              <a:cs typeface="Calibri"/>
            </a:endParaRPr>
          </a:p>
          <a:p>
            <a:pPr marL="283845" marR="5080" indent="-271780">
              <a:lnSpc>
                <a:spcPct val="1633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cuidado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integral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Receta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unificada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integral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Análisis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caso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1992" y="3124200"/>
            <a:ext cx="3294887" cy="32948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5724144"/>
            <a:ext cx="8194294" cy="8456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3573" y="5821171"/>
            <a:ext cx="25234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ROLES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85416" y="3255264"/>
            <a:ext cx="3377565" cy="2551430"/>
            <a:chOff x="2185416" y="3255264"/>
            <a:chExt cx="3377565" cy="2551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416" y="3977640"/>
              <a:ext cx="2438400" cy="1828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07920" y="3255264"/>
              <a:ext cx="3154680" cy="521334"/>
            </a:xfrm>
            <a:custGeom>
              <a:avLst/>
              <a:gdLst/>
              <a:ahLst/>
              <a:cxnLst/>
              <a:rect l="l" t="t" r="r" b="b"/>
              <a:pathLst>
                <a:path w="3154679" h="521335">
                  <a:moveTo>
                    <a:pt x="3067812" y="0"/>
                  </a:moveTo>
                  <a:lnTo>
                    <a:pt x="86868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40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8" y="521208"/>
                  </a:lnTo>
                  <a:lnTo>
                    <a:pt x="3067812" y="521208"/>
                  </a:lnTo>
                  <a:lnTo>
                    <a:pt x="3101637" y="514385"/>
                  </a:lnTo>
                  <a:lnTo>
                    <a:pt x="3129248" y="495776"/>
                  </a:lnTo>
                  <a:lnTo>
                    <a:pt x="3147857" y="468165"/>
                  </a:lnTo>
                  <a:lnTo>
                    <a:pt x="3154680" y="434340"/>
                  </a:lnTo>
                  <a:lnTo>
                    <a:pt x="3154680" y="86868"/>
                  </a:lnTo>
                  <a:lnTo>
                    <a:pt x="3147857" y="53042"/>
                  </a:lnTo>
                  <a:lnTo>
                    <a:pt x="3129248" y="25431"/>
                  </a:lnTo>
                  <a:lnTo>
                    <a:pt x="3101637" y="6822"/>
                  </a:lnTo>
                  <a:lnTo>
                    <a:pt x="3067812" y="0"/>
                  </a:lnTo>
                  <a:close/>
                </a:path>
              </a:pathLst>
            </a:custGeom>
            <a:solidFill>
              <a:srgbClr val="FF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30398" y="3351987"/>
            <a:ext cx="2110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4264" y="11612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98817" y="1257046"/>
            <a:ext cx="1923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55791" y="2142744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52031" y="2240660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TENS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90344" y="232562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9448" y="2423921"/>
            <a:ext cx="223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Coordinador/a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33159" y="2468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4">
                <a:moveTo>
                  <a:pt x="3067812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7"/>
                </a:lnTo>
                <a:lnTo>
                  <a:pt x="3067812" y="521207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80" y="434339"/>
                </a:lnTo>
                <a:lnTo>
                  <a:pt x="3154680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89495" y="342391"/>
            <a:ext cx="1843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29383" y="350520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6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6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66186" y="447547"/>
            <a:ext cx="148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43911" y="136550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6"/>
                </a:lnTo>
                <a:lnTo>
                  <a:pt x="3067304" y="524256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79" y="436880"/>
                </a:lnTo>
                <a:lnTo>
                  <a:pt x="3154679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97200" y="1462532"/>
            <a:ext cx="184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30496" y="3081527"/>
            <a:ext cx="5516880" cy="2597150"/>
            <a:chOff x="4730496" y="3081527"/>
            <a:chExt cx="5516880" cy="2597150"/>
          </a:xfrm>
        </p:grpSpPr>
        <p:sp>
          <p:nvSpPr>
            <p:cNvPr id="21" name="object 21"/>
            <p:cNvSpPr/>
            <p:nvPr/>
          </p:nvSpPr>
          <p:spPr>
            <a:xfrm>
              <a:off x="4730496" y="4532375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79" y="436880"/>
                  </a:lnTo>
                  <a:lnTo>
                    <a:pt x="3154679" y="87375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92696" y="5154167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3067304" y="524255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79" y="436879"/>
                  </a:lnTo>
                  <a:lnTo>
                    <a:pt x="3154679" y="87375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2344" y="3081527"/>
              <a:ext cx="3154680" cy="521334"/>
            </a:xfrm>
            <a:custGeom>
              <a:avLst/>
              <a:gdLst/>
              <a:ahLst/>
              <a:cxnLst/>
              <a:rect l="l" t="t" r="r" b="b"/>
              <a:pathLst>
                <a:path w="3154679" h="521335">
                  <a:moveTo>
                    <a:pt x="3067811" y="0"/>
                  </a:moveTo>
                  <a:lnTo>
                    <a:pt x="86867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39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7" y="521208"/>
                  </a:lnTo>
                  <a:lnTo>
                    <a:pt x="3067811" y="521208"/>
                  </a:lnTo>
                  <a:lnTo>
                    <a:pt x="3101637" y="514385"/>
                  </a:lnTo>
                  <a:lnTo>
                    <a:pt x="3129248" y="495776"/>
                  </a:lnTo>
                  <a:lnTo>
                    <a:pt x="3147857" y="468165"/>
                  </a:lnTo>
                  <a:lnTo>
                    <a:pt x="3154679" y="434339"/>
                  </a:lnTo>
                  <a:lnTo>
                    <a:pt x="3154679" y="86868"/>
                  </a:lnTo>
                  <a:lnTo>
                    <a:pt x="3147857" y="53042"/>
                  </a:lnTo>
                  <a:lnTo>
                    <a:pt x="3129248" y="25431"/>
                  </a:lnTo>
                  <a:lnTo>
                    <a:pt x="3101637" y="6822"/>
                  </a:lnTo>
                  <a:lnTo>
                    <a:pt x="3067811" y="0"/>
                  </a:lnTo>
                  <a:close/>
                </a:path>
              </a:pathLst>
            </a:custGeom>
            <a:solidFill>
              <a:srgbClr val="A4A4A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38543" y="3178251"/>
            <a:ext cx="2007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enlace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1951" y="124968"/>
            <a:ext cx="1130935" cy="1950720"/>
            <a:chOff x="1901951" y="124968"/>
            <a:chExt cx="1130935" cy="195072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1951" y="124968"/>
              <a:ext cx="844296" cy="97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415" y="1100328"/>
              <a:ext cx="847344" cy="97536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764792" y="2200655"/>
            <a:ext cx="7345680" cy="2124710"/>
            <a:chOff x="1764792" y="2200655"/>
            <a:chExt cx="7345680" cy="212471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792" y="2200655"/>
              <a:ext cx="844295" cy="9753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5312" y="3090672"/>
              <a:ext cx="844296" cy="97231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55792" y="3800855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6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269735" y="124968"/>
            <a:ext cx="975360" cy="1856739"/>
            <a:chOff x="6269735" y="124968"/>
            <a:chExt cx="975360" cy="1856739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9735" y="124968"/>
              <a:ext cx="847343" cy="9753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7751" y="1005840"/>
              <a:ext cx="847344" cy="97536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409057" y="3899992"/>
            <a:ext cx="4307840" cy="1652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35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secundario/hosp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800">
              <a:latin typeface="Calibri"/>
              <a:cs typeface="Calibri"/>
            </a:endParaRPr>
          </a:p>
          <a:p>
            <a:pPr marL="222948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882640" y="2197607"/>
            <a:ext cx="4221480" cy="2371725"/>
            <a:chOff x="5882640" y="2197607"/>
            <a:chExt cx="4221480" cy="2371725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640" y="2197607"/>
              <a:ext cx="847343" cy="9753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6776" y="2432303"/>
              <a:ext cx="847344" cy="9753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6736" y="3593591"/>
              <a:ext cx="847344" cy="975360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255" y="4236720"/>
            <a:ext cx="847344" cy="9723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5104" y="323088"/>
            <a:ext cx="8458200" cy="521334"/>
          </a:xfrm>
          <a:custGeom>
            <a:avLst/>
            <a:gdLst/>
            <a:ahLst/>
            <a:cxnLst/>
            <a:rect l="l" t="t" r="r" b="b"/>
            <a:pathLst>
              <a:path w="8458200" h="521334">
                <a:moveTo>
                  <a:pt x="8371332" y="0"/>
                </a:moveTo>
                <a:lnTo>
                  <a:pt x="86868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8" y="521207"/>
                </a:lnTo>
                <a:lnTo>
                  <a:pt x="8371332" y="521207"/>
                </a:lnTo>
                <a:lnTo>
                  <a:pt x="8405157" y="514385"/>
                </a:lnTo>
                <a:lnTo>
                  <a:pt x="8432768" y="495776"/>
                </a:lnTo>
                <a:lnTo>
                  <a:pt x="8451377" y="468165"/>
                </a:lnTo>
                <a:lnTo>
                  <a:pt x="8458200" y="434339"/>
                </a:lnTo>
                <a:lnTo>
                  <a:pt x="8458200" y="86867"/>
                </a:lnTo>
                <a:lnTo>
                  <a:pt x="8451377" y="53042"/>
                </a:lnTo>
                <a:lnTo>
                  <a:pt x="8432768" y="25431"/>
                </a:lnTo>
                <a:lnTo>
                  <a:pt x="8405157" y="6822"/>
                </a:lnTo>
                <a:lnTo>
                  <a:pt x="8371332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530" rIns="0" bIns="0" rtlCol="0">
            <a:spAutoFit/>
          </a:bodyPr>
          <a:lstStyle/>
          <a:p>
            <a:pPr marL="27686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Profesional</a:t>
            </a:r>
            <a:r>
              <a:rPr spc="-55" dirty="0"/>
              <a:t> </a:t>
            </a:r>
            <a:r>
              <a:rPr dirty="0"/>
              <a:t>no</a:t>
            </a:r>
            <a:r>
              <a:rPr spc="-25" dirty="0"/>
              <a:t> </a:t>
            </a:r>
            <a:r>
              <a:rPr dirty="0"/>
              <a:t>médico</a:t>
            </a:r>
            <a:r>
              <a:rPr spc="-25" dirty="0"/>
              <a:t> </a:t>
            </a:r>
            <a:r>
              <a:rPr spc="-10" dirty="0"/>
              <a:t>clínico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1311" y="1075944"/>
            <a:ext cx="6090285" cy="1201420"/>
          </a:xfrm>
          <a:prstGeom prst="rect">
            <a:avLst/>
          </a:prstGeom>
          <a:ln w="12192">
            <a:solidFill>
              <a:srgbClr val="A9D18E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7825" marR="211454" indent="-285750">
              <a:lnSpc>
                <a:spcPct val="100000"/>
              </a:lnSpc>
              <a:spcBef>
                <a:spcPts val="250"/>
              </a:spcBef>
              <a:buFont typeface="Wingdings"/>
              <a:buChar char=""/>
              <a:tabLst>
                <a:tab pos="379095" algn="l"/>
              </a:tabLst>
            </a:pPr>
            <a:r>
              <a:rPr sz="1800" dirty="0">
                <a:latin typeface="Calibri"/>
                <a:cs typeface="Calibri"/>
              </a:rPr>
              <a:t>Desde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mirada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multidisciplinaria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tendrán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brindar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una 	</a:t>
            </a:r>
            <a:r>
              <a:rPr sz="1800" dirty="0">
                <a:latin typeface="Calibri"/>
                <a:cs typeface="Calibri"/>
              </a:rPr>
              <a:t>atención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salud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integral</a:t>
            </a:r>
            <a:r>
              <a:rPr sz="1800" dirty="0">
                <a:latin typeface="Calibri"/>
                <a:cs typeface="Calibri"/>
              </a:rPr>
              <a:t> basada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necesidades 	</a:t>
            </a:r>
            <a:r>
              <a:rPr sz="1800" dirty="0">
                <a:latin typeface="Calibri"/>
                <a:cs typeface="Calibri"/>
              </a:rPr>
              <a:t>individuales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cada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persona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familia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largo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ciclo 	vital.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23568" y="383984"/>
            <a:ext cx="536575" cy="393700"/>
            <a:chOff x="7723568" y="383984"/>
            <a:chExt cx="536575" cy="393700"/>
          </a:xfrm>
        </p:grpSpPr>
        <p:sp>
          <p:nvSpPr>
            <p:cNvPr id="6" name="object 6"/>
            <p:cNvSpPr/>
            <p:nvPr/>
          </p:nvSpPr>
          <p:spPr>
            <a:xfrm>
              <a:off x="7732776" y="393192"/>
              <a:ext cx="518159" cy="375285"/>
            </a:xfrm>
            <a:custGeom>
              <a:avLst/>
              <a:gdLst/>
              <a:ahLst/>
              <a:cxnLst/>
              <a:rect l="l" t="t" r="r" b="b"/>
              <a:pathLst>
                <a:path w="518159" h="375284">
                  <a:moveTo>
                    <a:pt x="259079" y="0"/>
                  </a:moveTo>
                  <a:lnTo>
                    <a:pt x="206853" y="3809"/>
                  </a:lnTo>
                  <a:lnTo>
                    <a:pt x="158216" y="14733"/>
                  </a:lnTo>
                  <a:lnTo>
                    <a:pt x="114206" y="32019"/>
                  </a:lnTo>
                  <a:lnTo>
                    <a:pt x="75866" y="54911"/>
                  </a:lnTo>
                  <a:lnTo>
                    <a:pt x="44235" y="82655"/>
                  </a:lnTo>
                  <a:lnTo>
                    <a:pt x="20353" y="114496"/>
                  </a:lnTo>
                  <a:lnTo>
                    <a:pt x="5261" y="149680"/>
                  </a:lnTo>
                  <a:lnTo>
                    <a:pt x="0" y="187452"/>
                  </a:lnTo>
                  <a:lnTo>
                    <a:pt x="5261" y="225223"/>
                  </a:lnTo>
                  <a:lnTo>
                    <a:pt x="20353" y="260407"/>
                  </a:lnTo>
                  <a:lnTo>
                    <a:pt x="44235" y="292248"/>
                  </a:lnTo>
                  <a:lnTo>
                    <a:pt x="75866" y="319992"/>
                  </a:lnTo>
                  <a:lnTo>
                    <a:pt x="114206" y="342884"/>
                  </a:lnTo>
                  <a:lnTo>
                    <a:pt x="158216" y="360170"/>
                  </a:lnTo>
                  <a:lnTo>
                    <a:pt x="206853" y="371094"/>
                  </a:lnTo>
                  <a:lnTo>
                    <a:pt x="259079" y="374904"/>
                  </a:lnTo>
                  <a:lnTo>
                    <a:pt x="311306" y="371094"/>
                  </a:lnTo>
                  <a:lnTo>
                    <a:pt x="359943" y="360170"/>
                  </a:lnTo>
                  <a:lnTo>
                    <a:pt x="403953" y="342884"/>
                  </a:lnTo>
                  <a:lnTo>
                    <a:pt x="442293" y="319992"/>
                  </a:lnTo>
                  <a:lnTo>
                    <a:pt x="473924" y="292248"/>
                  </a:lnTo>
                  <a:lnTo>
                    <a:pt x="497806" y="260407"/>
                  </a:lnTo>
                  <a:lnTo>
                    <a:pt x="512898" y="225223"/>
                  </a:lnTo>
                  <a:lnTo>
                    <a:pt x="518159" y="187452"/>
                  </a:lnTo>
                  <a:lnTo>
                    <a:pt x="512898" y="149680"/>
                  </a:lnTo>
                  <a:lnTo>
                    <a:pt x="497806" y="114496"/>
                  </a:lnTo>
                  <a:lnTo>
                    <a:pt x="473924" y="82655"/>
                  </a:lnTo>
                  <a:lnTo>
                    <a:pt x="442293" y="54911"/>
                  </a:lnTo>
                  <a:lnTo>
                    <a:pt x="403953" y="32019"/>
                  </a:lnTo>
                  <a:lnTo>
                    <a:pt x="359943" y="14733"/>
                  </a:lnTo>
                  <a:lnTo>
                    <a:pt x="311306" y="3809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32776" y="393192"/>
              <a:ext cx="518159" cy="375285"/>
            </a:xfrm>
            <a:custGeom>
              <a:avLst/>
              <a:gdLst/>
              <a:ahLst/>
              <a:cxnLst/>
              <a:rect l="l" t="t" r="r" b="b"/>
              <a:pathLst>
                <a:path w="518159" h="375284">
                  <a:moveTo>
                    <a:pt x="0" y="187452"/>
                  </a:moveTo>
                  <a:lnTo>
                    <a:pt x="5261" y="149680"/>
                  </a:lnTo>
                  <a:lnTo>
                    <a:pt x="20353" y="114496"/>
                  </a:lnTo>
                  <a:lnTo>
                    <a:pt x="44235" y="82655"/>
                  </a:lnTo>
                  <a:lnTo>
                    <a:pt x="75866" y="54911"/>
                  </a:lnTo>
                  <a:lnTo>
                    <a:pt x="114206" y="32019"/>
                  </a:lnTo>
                  <a:lnTo>
                    <a:pt x="158216" y="14733"/>
                  </a:lnTo>
                  <a:lnTo>
                    <a:pt x="206853" y="3809"/>
                  </a:lnTo>
                  <a:lnTo>
                    <a:pt x="259079" y="0"/>
                  </a:lnTo>
                  <a:lnTo>
                    <a:pt x="311306" y="3809"/>
                  </a:lnTo>
                  <a:lnTo>
                    <a:pt x="359943" y="14733"/>
                  </a:lnTo>
                  <a:lnTo>
                    <a:pt x="403953" y="32019"/>
                  </a:lnTo>
                  <a:lnTo>
                    <a:pt x="442293" y="54911"/>
                  </a:lnTo>
                  <a:lnTo>
                    <a:pt x="473924" y="82655"/>
                  </a:lnTo>
                  <a:lnTo>
                    <a:pt x="497806" y="114496"/>
                  </a:lnTo>
                  <a:lnTo>
                    <a:pt x="512898" y="149680"/>
                  </a:lnTo>
                  <a:lnTo>
                    <a:pt x="518159" y="187452"/>
                  </a:lnTo>
                  <a:lnTo>
                    <a:pt x="512898" y="225223"/>
                  </a:lnTo>
                  <a:lnTo>
                    <a:pt x="497806" y="260407"/>
                  </a:lnTo>
                  <a:lnTo>
                    <a:pt x="473924" y="292248"/>
                  </a:lnTo>
                  <a:lnTo>
                    <a:pt x="442293" y="319992"/>
                  </a:lnTo>
                  <a:lnTo>
                    <a:pt x="403953" y="342884"/>
                  </a:lnTo>
                  <a:lnTo>
                    <a:pt x="359943" y="360170"/>
                  </a:lnTo>
                  <a:lnTo>
                    <a:pt x="311306" y="371094"/>
                  </a:lnTo>
                  <a:lnTo>
                    <a:pt x="259079" y="374904"/>
                  </a:lnTo>
                  <a:lnTo>
                    <a:pt x="206853" y="371094"/>
                  </a:lnTo>
                  <a:lnTo>
                    <a:pt x="158216" y="360170"/>
                  </a:lnTo>
                  <a:lnTo>
                    <a:pt x="114206" y="342884"/>
                  </a:lnTo>
                  <a:lnTo>
                    <a:pt x="75866" y="319992"/>
                  </a:lnTo>
                  <a:lnTo>
                    <a:pt x="44235" y="292248"/>
                  </a:lnTo>
                  <a:lnTo>
                    <a:pt x="20353" y="260407"/>
                  </a:lnTo>
                  <a:lnTo>
                    <a:pt x="5261" y="225223"/>
                  </a:lnTo>
                  <a:lnTo>
                    <a:pt x="0" y="187452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92288" y="467309"/>
            <a:ext cx="2006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60600" y="380936"/>
            <a:ext cx="539750" cy="396875"/>
            <a:chOff x="8360600" y="380936"/>
            <a:chExt cx="539750" cy="396875"/>
          </a:xfrm>
        </p:grpSpPr>
        <p:sp>
          <p:nvSpPr>
            <p:cNvPr id="10" name="object 10"/>
            <p:cNvSpPr/>
            <p:nvPr/>
          </p:nvSpPr>
          <p:spPr>
            <a:xfrm>
              <a:off x="8369808" y="390144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4" h="378459">
                  <a:moveTo>
                    <a:pt x="260603" y="0"/>
                  </a:moveTo>
                  <a:lnTo>
                    <a:pt x="208093" y="3838"/>
                  </a:lnTo>
                  <a:lnTo>
                    <a:pt x="159180" y="14847"/>
                  </a:lnTo>
                  <a:lnTo>
                    <a:pt x="114913" y="32267"/>
                  </a:lnTo>
                  <a:lnTo>
                    <a:pt x="76342" y="55340"/>
                  </a:lnTo>
                  <a:lnTo>
                    <a:pt x="44516" y="83306"/>
                  </a:lnTo>
                  <a:lnTo>
                    <a:pt x="20484" y="115407"/>
                  </a:lnTo>
                  <a:lnTo>
                    <a:pt x="5296" y="150883"/>
                  </a:lnTo>
                  <a:lnTo>
                    <a:pt x="0" y="188975"/>
                  </a:lnTo>
                  <a:lnTo>
                    <a:pt x="5296" y="227068"/>
                  </a:lnTo>
                  <a:lnTo>
                    <a:pt x="20484" y="262544"/>
                  </a:lnTo>
                  <a:lnTo>
                    <a:pt x="44516" y="294645"/>
                  </a:lnTo>
                  <a:lnTo>
                    <a:pt x="76342" y="322611"/>
                  </a:lnTo>
                  <a:lnTo>
                    <a:pt x="114913" y="345684"/>
                  </a:lnTo>
                  <a:lnTo>
                    <a:pt x="159180" y="363104"/>
                  </a:lnTo>
                  <a:lnTo>
                    <a:pt x="208093" y="374113"/>
                  </a:lnTo>
                  <a:lnTo>
                    <a:pt x="260603" y="377951"/>
                  </a:lnTo>
                  <a:lnTo>
                    <a:pt x="313114" y="374113"/>
                  </a:lnTo>
                  <a:lnTo>
                    <a:pt x="362027" y="363104"/>
                  </a:lnTo>
                  <a:lnTo>
                    <a:pt x="406294" y="345684"/>
                  </a:lnTo>
                  <a:lnTo>
                    <a:pt x="444865" y="322611"/>
                  </a:lnTo>
                  <a:lnTo>
                    <a:pt x="476691" y="294645"/>
                  </a:lnTo>
                  <a:lnTo>
                    <a:pt x="500723" y="262544"/>
                  </a:lnTo>
                  <a:lnTo>
                    <a:pt x="515911" y="227068"/>
                  </a:lnTo>
                  <a:lnTo>
                    <a:pt x="521208" y="188975"/>
                  </a:lnTo>
                  <a:lnTo>
                    <a:pt x="515911" y="150883"/>
                  </a:lnTo>
                  <a:lnTo>
                    <a:pt x="500723" y="115407"/>
                  </a:lnTo>
                  <a:lnTo>
                    <a:pt x="476691" y="83306"/>
                  </a:lnTo>
                  <a:lnTo>
                    <a:pt x="444865" y="55340"/>
                  </a:lnTo>
                  <a:lnTo>
                    <a:pt x="406294" y="32267"/>
                  </a:lnTo>
                  <a:lnTo>
                    <a:pt x="362027" y="14847"/>
                  </a:lnTo>
                  <a:lnTo>
                    <a:pt x="313114" y="3838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69808" y="390144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4" h="378459">
                  <a:moveTo>
                    <a:pt x="0" y="188975"/>
                  </a:moveTo>
                  <a:lnTo>
                    <a:pt x="5296" y="150883"/>
                  </a:lnTo>
                  <a:lnTo>
                    <a:pt x="20484" y="115407"/>
                  </a:lnTo>
                  <a:lnTo>
                    <a:pt x="44516" y="83306"/>
                  </a:lnTo>
                  <a:lnTo>
                    <a:pt x="76342" y="55340"/>
                  </a:lnTo>
                  <a:lnTo>
                    <a:pt x="114913" y="32267"/>
                  </a:lnTo>
                  <a:lnTo>
                    <a:pt x="159180" y="14847"/>
                  </a:lnTo>
                  <a:lnTo>
                    <a:pt x="208093" y="3838"/>
                  </a:lnTo>
                  <a:lnTo>
                    <a:pt x="260603" y="0"/>
                  </a:lnTo>
                  <a:lnTo>
                    <a:pt x="313114" y="3838"/>
                  </a:lnTo>
                  <a:lnTo>
                    <a:pt x="362027" y="14847"/>
                  </a:lnTo>
                  <a:lnTo>
                    <a:pt x="406294" y="32267"/>
                  </a:lnTo>
                  <a:lnTo>
                    <a:pt x="444865" y="55340"/>
                  </a:lnTo>
                  <a:lnTo>
                    <a:pt x="476691" y="83306"/>
                  </a:lnTo>
                  <a:lnTo>
                    <a:pt x="500723" y="115407"/>
                  </a:lnTo>
                  <a:lnTo>
                    <a:pt x="515911" y="150883"/>
                  </a:lnTo>
                  <a:lnTo>
                    <a:pt x="521208" y="188975"/>
                  </a:lnTo>
                  <a:lnTo>
                    <a:pt x="515911" y="227068"/>
                  </a:lnTo>
                  <a:lnTo>
                    <a:pt x="500723" y="262544"/>
                  </a:lnTo>
                  <a:lnTo>
                    <a:pt x="476691" y="294645"/>
                  </a:lnTo>
                  <a:lnTo>
                    <a:pt x="444865" y="322611"/>
                  </a:lnTo>
                  <a:lnTo>
                    <a:pt x="406294" y="345684"/>
                  </a:lnTo>
                  <a:lnTo>
                    <a:pt x="362027" y="363104"/>
                  </a:lnTo>
                  <a:lnTo>
                    <a:pt x="313114" y="374113"/>
                  </a:lnTo>
                  <a:lnTo>
                    <a:pt x="260603" y="377951"/>
                  </a:lnTo>
                  <a:lnTo>
                    <a:pt x="208093" y="374113"/>
                  </a:lnTo>
                  <a:lnTo>
                    <a:pt x="159180" y="363104"/>
                  </a:lnTo>
                  <a:lnTo>
                    <a:pt x="114913" y="345684"/>
                  </a:lnTo>
                  <a:lnTo>
                    <a:pt x="76342" y="322611"/>
                  </a:lnTo>
                  <a:lnTo>
                    <a:pt x="44516" y="294645"/>
                  </a:lnTo>
                  <a:lnTo>
                    <a:pt x="20484" y="262544"/>
                  </a:lnTo>
                  <a:lnTo>
                    <a:pt x="5296" y="227068"/>
                  </a:lnTo>
                  <a:lnTo>
                    <a:pt x="0" y="188975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29955" y="465201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997632" y="380936"/>
            <a:ext cx="539750" cy="396875"/>
            <a:chOff x="8997632" y="380936"/>
            <a:chExt cx="539750" cy="396875"/>
          </a:xfrm>
        </p:grpSpPr>
        <p:sp>
          <p:nvSpPr>
            <p:cNvPr id="14" name="object 14"/>
            <p:cNvSpPr/>
            <p:nvPr/>
          </p:nvSpPr>
          <p:spPr>
            <a:xfrm>
              <a:off x="9006839" y="390144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4" h="378459">
                  <a:moveTo>
                    <a:pt x="260603" y="0"/>
                  </a:moveTo>
                  <a:lnTo>
                    <a:pt x="208093" y="3838"/>
                  </a:lnTo>
                  <a:lnTo>
                    <a:pt x="159180" y="14847"/>
                  </a:lnTo>
                  <a:lnTo>
                    <a:pt x="114913" y="32267"/>
                  </a:lnTo>
                  <a:lnTo>
                    <a:pt x="76342" y="55340"/>
                  </a:lnTo>
                  <a:lnTo>
                    <a:pt x="44516" y="83306"/>
                  </a:lnTo>
                  <a:lnTo>
                    <a:pt x="20484" y="115407"/>
                  </a:lnTo>
                  <a:lnTo>
                    <a:pt x="5296" y="150883"/>
                  </a:lnTo>
                  <a:lnTo>
                    <a:pt x="0" y="188975"/>
                  </a:lnTo>
                  <a:lnTo>
                    <a:pt x="5296" y="227068"/>
                  </a:lnTo>
                  <a:lnTo>
                    <a:pt x="20484" y="262544"/>
                  </a:lnTo>
                  <a:lnTo>
                    <a:pt x="44516" y="294645"/>
                  </a:lnTo>
                  <a:lnTo>
                    <a:pt x="76342" y="322611"/>
                  </a:lnTo>
                  <a:lnTo>
                    <a:pt x="114913" y="345684"/>
                  </a:lnTo>
                  <a:lnTo>
                    <a:pt x="159180" y="363104"/>
                  </a:lnTo>
                  <a:lnTo>
                    <a:pt x="208093" y="374113"/>
                  </a:lnTo>
                  <a:lnTo>
                    <a:pt x="260603" y="377951"/>
                  </a:lnTo>
                  <a:lnTo>
                    <a:pt x="313114" y="374113"/>
                  </a:lnTo>
                  <a:lnTo>
                    <a:pt x="362027" y="363104"/>
                  </a:lnTo>
                  <a:lnTo>
                    <a:pt x="406294" y="345684"/>
                  </a:lnTo>
                  <a:lnTo>
                    <a:pt x="444865" y="322611"/>
                  </a:lnTo>
                  <a:lnTo>
                    <a:pt x="476691" y="294645"/>
                  </a:lnTo>
                  <a:lnTo>
                    <a:pt x="500723" y="262544"/>
                  </a:lnTo>
                  <a:lnTo>
                    <a:pt x="515911" y="227068"/>
                  </a:lnTo>
                  <a:lnTo>
                    <a:pt x="521207" y="188975"/>
                  </a:lnTo>
                  <a:lnTo>
                    <a:pt x="515911" y="150883"/>
                  </a:lnTo>
                  <a:lnTo>
                    <a:pt x="500723" y="115407"/>
                  </a:lnTo>
                  <a:lnTo>
                    <a:pt x="476691" y="83306"/>
                  </a:lnTo>
                  <a:lnTo>
                    <a:pt x="444865" y="55340"/>
                  </a:lnTo>
                  <a:lnTo>
                    <a:pt x="406294" y="32267"/>
                  </a:lnTo>
                  <a:lnTo>
                    <a:pt x="362027" y="14847"/>
                  </a:lnTo>
                  <a:lnTo>
                    <a:pt x="313114" y="3838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06839" y="390144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4" h="378459">
                  <a:moveTo>
                    <a:pt x="0" y="188975"/>
                  </a:moveTo>
                  <a:lnTo>
                    <a:pt x="5296" y="150883"/>
                  </a:lnTo>
                  <a:lnTo>
                    <a:pt x="20484" y="115407"/>
                  </a:lnTo>
                  <a:lnTo>
                    <a:pt x="44516" y="83306"/>
                  </a:lnTo>
                  <a:lnTo>
                    <a:pt x="76342" y="55340"/>
                  </a:lnTo>
                  <a:lnTo>
                    <a:pt x="114913" y="32267"/>
                  </a:lnTo>
                  <a:lnTo>
                    <a:pt x="159180" y="14847"/>
                  </a:lnTo>
                  <a:lnTo>
                    <a:pt x="208093" y="3838"/>
                  </a:lnTo>
                  <a:lnTo>
                    <a:pt x="260603" y="0"/>
                  </a:lnTo>
                  <a:lnTo>
                    <a:pt x="313114" y="3838"/>
                  </a:lnTo>
                  <a:lnTo>
                    <a:pt x="362027" y="14847"/>
                  </a:lnTo>
                  <a:lnTo>
                    <a:pt x="406294" y="32267"/>
                  </a:lnTo>
                  <a:lnTo>
                    <a:pt x="444865" y="55340"/>
                  </a:lnTo>
                  <a:lnTo>
                    <a:pt x="476691" y="83306"/>
                  </a:lnTo>
                  <a:lnTo>
                    <a:pt x="500723" y="115407"/>
                  </a:lnTo>
                  <a:lnTo>
                    <a:pt x="515911" y="150883"/>
                  </a:lnTo>
                  <a:lnTo>
                    <a:pt x="521207" y="188975"/>
                  </a:lnTo>
                  <a:lnTo>
                    <a:pt x="515911" y="227068"/>
                  </a:lnTo>
                  <a:lnTo>
                    <a:pt x="500723" y="262544"/>
                  </a:lnTo>
                  <a:lnTo>
                    <a:pt x="476691" y="294645"/>
                  </a:lnTo>
                  <a:lnTo>
                    <a:pt x="444865" y="322611"/>
                  </a:lnTo>
                  <a:lnTo>
                    <a:pt x="406294" y="345684"/>
                  </a:lnTo>
                  <a:lnTo>
                    <a:pt x="362027" y="363104"/>
                  </a:lnTo>
                  <a:lnTo>
                    <a:pt x="313114" y="374113"/>
                  </a:lnTo>
                  <a:lnTo>
                    <a:pt x="260603" y="377951"/>
                  </a:lnTo>
                  <a:lnTo>
                    <a:pt x="208093" y="374113"/>
                  </a:lnTo>
                  <a:lnTo>
                    <a:pt x="159180" y="363104"/>
                  </a:lnTo>
                  <a:lnTo>
                    <a:pt x="114913" y="345684"/>
                  </a:lnTo>
                  <a:lnTo>
                    <a:pt x="76342" y="322611"/>
                  </a:lnTo>
                  <a:lnTo>
                    <a:pt x="44516" y="294645"/>
                  </a:lnTo>
                  <a:lnTo>
                    <a:pt x="20484" y="262544"/>
                  </a:lnTo>
                  <a:lnTo>
                    <a:pt x="5296" y="227068"/>
                  </a:lnTo>
                  <a:lnTo>
                    <a:pt x="0" y="188975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167621" y="465201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01311" y="3834384"/>
            <a:ext cx="6090285" cy="1201420"/>
          </a:xfrm>
          <a:prstGeom prst="rect">
            <a:avLst/>
          </a:prstGeom>
          <a:ln w="12192">
            <a:solidFill>
              <a:srgbClr val="A9D18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77825" marR="643255" indent="-285750">
              <a:lnSpc>
                <a:spcPct val="100000"/>
              </a:lnSpc>
              <a:spcBef>
                <a:spcPts val="254"/>
              </a:spcBef>
              <a:buFont typeface="Wingdings"/>
              <a:buChar char=""/>
              <a:tabLst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Potenciar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trabajo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multidisciplinario,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promover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 	</a:t>
            </a:r>
            <a:r>
              <a:rPr sz="1800" spc="-10" dirty="0">
                <a:latin typeface="Calibri"/>
                <a:cs typeface="Calibri"/>
              </a:rPr>
              <a:t>comunicación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coordinación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continua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 expedita 	procurando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equipo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cabecera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el 	</a:t>
            </a:r>
            <a:r>
              <a:rPr sz="1800" dirty="0">
                <a:latin typeface="Calibri"/>
                <a:cs typeface="Calibri"/>
              </a:rPr>
              <a:t>cuidado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salud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personas.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01311" y="2398776"/>
            <a:ext cx="6090285" cy="1201420"/>
          </a:xfrm>
          <a:prstGeom prst="rect">
            <a:avLst/>
          </a:prstGeom>
          <a:ln w="12192">
            <a:solidFill>
              <a:srgbClr val="A9D18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77825" marR="233679" indent="-285750">
              <a:lnSpc>
                <a:spcPct val="100000"/>
              </a:lnSpc>
              <a:spcBef>
                <a:spcPts val="254"/>
              </a:spcBef>
              <a:buFont typeface="Wingdings"/>
              <a:buChar char=""/>
              <a:tabLst>
                <a:tab pos="379095" algn="l"/>
              </a:tabLst>
            </a:pPr>
            <a:r>
              <a:rPr sz="1800" spc="-30" dirty="0">
                <a:latin typeface="Calibri"/>
                <a:cs typeface="Calibri"/>
              </a:rPr>
              <a:t>Educar,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entregar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apoyo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automanejo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personas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con 	</a:t>
            </a:r>
            <a:r>
              <a:rPr sz="1800" dirty="0">
                <a:latin typeface="Calibri"/>
                <a:cs typeface="Calibri"/>
              </a:rPr>
              <a:t>morbilidad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crónica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consecuencia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contribuir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al 	</a:t>
            </a:r>
            <a:r>
              <a:rPr sz="1800" spc="-10" dirty="0">
                <a:latin typeface="Calibri"/>
                <a:cs typeface="Calibri"/>
              </a:rPr>
              <a:t>empoderamiento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persona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morbilidad 	</a:t>
            </a:r>
            <a:r>
              <a:rPr sz="1800" dirty="0">
                <a:latin typeface="Calibri"/>
                <a:cs typeface="Calibri"/>
              </a:rPr>
              <a:t>crónica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familia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manejo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enfermedad.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00783" y="874775"/>
            <a:ext cx="8900160" cy="5611495"/>
            <a:chOff x="1700783" y="874775"/>
            <a:chExt cx="8900160" cy="561149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0783" y="874775"/>
              <a:ext cx="2517647" cy="29291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0783" y="3447287"/>
              <a:ext cx="2615184" cy="30388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01312" y="5157215"/>
              <a:ext cx="6200140" cy="820419"/>
            </a:xfrm>
            <a:custGeom>
              <a:avLst/>
              <a:gdLst/>
              <a:ahLst/>
              <a:cxnLst/>
              <a:rect l="l" t="t" r="r" b="b"/>
              <a:pathLst>
                <a:path w="6200140" h="820420">
                  <a:moveTo>
                    <a:pt x="2810256" y="500888"/>
                  </a:moveTo>
                  <a:lnTo>
                    <a:pt x="2805392" y="476770"/>
                  </a:lnTo>
                  <a:lnTo>
                    <a:pt x="2792120" y="457073"/>
                  </a:lnTo>
                  <a:lnTo>
                    <a:pt x="2772422" y="443788"/>
                  </a:lnTo>
                  <a:lnTo>
                    <a:pt x="2748280" y="438912"/>
                  </a:lnTo>
                  <a:lnTo>
                    <a:pt x="61976" y="438912"/>
                  </a:lnTo>
                  <a:lnTo>
                    <a:pt x="37820" y="443788"/>
                  </a:lnTo>
                  <a:lnTo>
                    <a:pt x="18122" y="457073"/>
                  </a:lnTo>
                  <a:lnTo>
                    <a:pt x="4851" y="476770"/>
                  </a:lnTo>
                  <a:lnTo>
                    <a:pt x="0" y="500888"/>
                  </a:lnTo>
                  <a:lnTo>
                    <a:pt x="0" y="748792"/>
                  </a:lnTo>
                  <a:lnTo>
                    <a:pt x="4851" y="772922"/>
                  </a:lnTo>
                  <a:lnTo>
                    <a:pt x="18122" y="792619"/>
                  </a:lnTo>
                  <a:lnTo>
                    <a:pt x="37820" y="805903"/>
                  </a:lnTo>
                  <a:lnTo>
                    <a:pt x="61976" y="810768"/>
                  </a:lnTo>
                  <a:lnTo>
                    <a:pt x="2748280" y="810768"/>
                  </a:lnTo>
                  <a:lnTo>
                    <a:pt x="2772422" y="805903"/>
                  </a:lnTo>
                  <a:lnTo>
                    <a:pt x="2792120" y="792619"/>
                  </a:lnTo>
                  <a:lnTo>
                    <a:pt x="2805392" y="772922"/>
                  </a:lnTo>
                  <a:lnTo>
                    <a:pt x="2810256" y="748792"/>
                  </a:lnTo>
                  <a:lnTo>
                    <a:pt x="2810256" y="500888"/>
                  </a:lnTo>
                  <a:close/>
                </a:path>
                <a:path w="6200140" h="820420">
                  <a:moveTo>
                    <a:pt x="2810256" y="61988"/>
                  </a:moveTo>
                  <a:lnTo>
                    <a:pt x="2805392" y="37833"/>
                  </a:lnTo>
                  <a:lnTo>
                    <a:pt x="2792120" y="18135"/>
                  </a:lnTo>
                  <a:lnTo>
                    <a:pt x="2772422" y="4864"/>
                  </a:lnTo>
                  <a:lnTo>
                    <a:pt x="2748280" y="0"/>
                  </a:lnTo>
                  <a:lnTo>
                    <a:pt x="61976" y="0"/>
                  </a:lnTo>
                  <a:lnTo>
                    <a:pt x="37820" y="4864"/>
                  </a:lnTo>
                  <a:lnTo>
                    <a:pt x="18122" y="18135"/>
                  </a:lnTo>
                  <a:lnTo>
                    <a:pt x="4851" y="37833"/>
                  </a:lnTo>
                  <a:lnTo>
                    <a:pt x="0" y="61988"/>
                  </a:lnTo>
                  <a:lnTo>
                    <a:pt x="0" y="309880"/>
                  </a:lnTo>
                  <a:lnTo>
                    <a:pt x="4851" y="334035"/>
                  </a:lnTo>
                  <a:lnTo>
                    <a:pt x="18122" y="353733"/>
                  </a:lnTo>
                  <a:lnTo>
                    <a:pt x="37820" y="367004"/>
                  </a:lnTo>
                  <a:lnTo>
                    <a:pt x="61976" y="371856"/>
                  </a:lnTo>
                  <a:lnTo>
                    <a:pt x="2748280" y="371856"/>
                  </a:lnTo>
                  <a:lnTo>
                    <a:pt x="2772422" y="367004"/>
                  </a:lnTo>
                  <a:lnTo>
                    <a:pt x="2792120" y="353733"/>
                  </a:lnTo>
                  <a:lnTo>
                    <a:pt x="2805392" y="334035"/>
                  </a:lnTo>
                  <a:lnTo>
                    <a:pt x="2810256" y="309880"/>
                  </a:lnTo>
                  <a:lnTo>
                    <a:pt x="2810256" y="61988"/>
                  </a:lnTo>
                  <a:close/>
                </a:path>
                <a:path w="6200140" h="820420">
                  <a:moveTo>
                    <a:pt x="6199632" y="510032"/>
                  </a:moveTo>
                  <a:lnTo>
                    <a:pt x="6194768" y="485914"/>
                  </a:lnTo>
                  <a:lnTo>
                    <a:pt x="6181496" y="466217"/>
                  </a:lnTo>
                  <a:lnTo>
                    <a:pt x="6161798" y="452932"/>
                  </a:lnTo>
                  <a:lnTo>
                    <a:pt x="6137656" y="448056"/>
                  </a:lnTo>
                  <a:lnTo>
                    <a:pt x="2957576" y="448056"/>
                  </a:lnTo>
                  <a:lnTo>
                    <a:pt x="2933420" y="452932"/>
                  </a:lnTo>
                  <a:lnTo>
                    <a:pt x="2913723" y="466217"/>
                  </a:lnTo>
                  <a:lnTo>
                    <a:pt x="2900451" y="485914"/>
                  </a:lnTo>
                  <a:lnTo>
                    <a:pt x="2895600" y="510032"/>
                  </a:lnTo>
                  <a:lnTo>
                    <a:pt x="2895600" y="757936"/>
                  </a:lnTo>
                  <a:lnTo>
                    <a:pt x="2900451" y="782066"/>
                  </a:lnTo>
                  <a:lnTo>
                    <a:pt x="2913723" y="801763"/>
                  </a:lnTo>
                  <a:lnTo>
                    <a:pt x="2933420" y="815047"/>
                  </a:lnTo>
                  <a:lnTo>
                    <a:pt x="2957576" y="819912"/>
                  </a:lnTo>
                  <a:lnTo>
                    <a:pt x="6137656" y="819912"/>
                  </a:lnTo>
                  <a:lnTo>
                    <a:pt x="6161798" y="815047"/>
                  </a:lnTo>
                  <a:lnTo>
                    <a:pt x="6181496" y="801763"/>
                  </a:lnTo>
                  <a:lnTo>
                    <a:pt x="6194768" y="782066"/>
                  </a:lnTo>
                  <a:lnTo>
                    <a:pt x="6199632" y="757936"/>
                  </a:lnTo>
                  <a:lnTo>
                    <a:pt x="6199632" y="510032"/>
                  </a:lnTo>
                  <a:close/>
                </a:path>
                <a:path w="6200140" h="820420">
                  <a:moveTo>
                    <a:pt x="6199632" y="61988"/>
                  </a:moveTo>
                  <a:lnTo>
                    <a:pt x="6194768" y="37833"/>
                  </a:lnTo>
                  <a:lnTo>
                    <a:pt x="6181496" y="18135"/>
                  </a:lnTo>
                  <a:lnTo>
                    <a:pt x="6161798" y="4864"/>
                  </a:lnTo>
                  <a:lnTo>
                    <a:pt x="6137656" y="0"/>
                  </a:lnTo>
                  <a:lnTo>
                    <a:pt x="2957576" y="0"/>
                  </a:lnTo>
                  <a:lnTo>
                    <a:pt x="2933420" y="4864"/>
                  </a:lnTo>
                  <a:lnTo>
                    <a:pt x="2913723" y="18135"/>
                  </a:lnTo>
                  <a:lnTo>
                    <a:pt x="2900451" y="37833"/>
                  </a:lnTo>
                  <a:lnTo>
                    <a:pt x="2895600" y="61988"/>
                  </a:lnTo>
                  <a:lnTo>
                    <a:pt x="2895600" y="309880"/>
                  </a:lnTo>
                  <a:lnTo>
                    <a:pt x="2900451" y="334035"/>
                  </a:lnTo>
                  <a:lnTo>
                    <a:pt x="2913723" y="353733"/>
                  </a:lnTo>
                  <a:lnTo>
                    <a:pt x="2933420" y="367004"/>
                  </a:lnTo>
                  <a:lnTo>
                    <a:pt x="2957576" y="371856"/>
                  </a:lnTo>
                  <a:lnTo>
                    <a:pt x="6137656" y="371856"/>
                  </a:lnTo>
                  <a:lnTo>
                    <a:pt x="6161798" y="367004"/>
                  </a:lnTo>
                  <a:lnTo>
                    <a:pt x="6181496" y="353733"/>
                  </a:lnTo>
                  <a:lnTo>
                    <a:pt x="6194768" y="334035"/>
                  </a:lnTo>
                  <a:lnTo>
                    <a:pt x="6199632" y="309880"/>
                  </a:lnTo>
                  <a:lnTo>
                    <a:pt x="6199632" y="61988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78984" y="5179517"/>
            <a:ext cx="5000625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717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integral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Plan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cuidado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integral</a:t>
            </a:r>
            <a:endParaRPr sz="1800">
              <a:latin typeface="Calibri"/>
              <a:cs typeface="Calibri"/>
            </a:endParaRPr>
          </a:p>
          <a:p>
            <a:pPr marL="198120">
              <a:lnSpc>
                <a:spcPct val="100000"/>
              </a:lnSpc>
              <a:spcBef>
                <a:spcPts val="1380"/>
              </a:spcBef>
              <a:tabLst>
                <a:tab pos="3144520" algn="l"/>
              </a:tabLst>
            </a:pPr>
            <a:r>
              <a:rPr sz="2700" spc="-15" baseline="3086" dirty="0">
                <a:solidFill>
                  <a:srgbClr val="FFFFFF"/>
                </a:solidFill>
                <a:latin typeface="Calibri"/>
                <a:cs typeface="Calibri"/>
              </a:rPr>
              <a:t>Consejerías</a:t>
            </a:r>
            <a:r>
              <a:rPr sz="2700" baseline="308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Análisis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caso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75104" y="323088"/>
            <a:ext cx="8458200" cy="521334"/>
          </a:xfrm>
          <a:custGeom>
            <a:avLst/>
            <a:gdLst/>
            <a:ahLst/>
            <a:cxnLst/>
            <a:rect l="l" t="t" r="r" b="b"/>
            <a:pathLst>
              <a:path w="8458200" h="521334">
                <a:moveTo>
                  <a:pt x="8371332" y="0"/>
                </a:moveTo>
                <a:lnTo>
                  <a:pt x="86868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8" y="521207"/>
                </a:lnTo>
                <a:lnTo>
                  <a:pt x="8371332" y="521207"/>
                </a:lnTo>
                <a:lnTo>
                  <a:pt x="8405157" y="514385"/>
                </a:lnTo>
                <a:lnTo>
                  <a:pt x="8432768" y="495776"/>
                </a:lnTo>
                <a:lnTo>
                  <a:pt x="8451377" y="468165"/>
                </a:lnTo>
                <a:lnTo>
                  <a:pt x="8458200" y="434339"/>
                </a:lnTo>
                <a:lnTo>
                  <a:pt x="8458200" y="86867"/>
                </a:lnTo>
                <a:lnTo>
                  <a:pt x="8451377" y="53042"/>
                </a:lnTo>
                <a:lnTo>
                  <a:pt x="8432768" y="25431"/>
                </a:lnTo>
                <a:lnTo>
                  <a:pt x="8405157" y="6822"/>
                </a:lnTo>
                <a:lnTo>
                  <a:pt x="8371332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Profesional</a:t>
            </a:r>
            <a:r>
              <a:rPr spc="-70" dirty="0"/>
              <a:t> </a:t>
            </a:r>
            <a:r>
              <a:rPr dirty="0"/>
              <a:t>no</a:t>
            </a:r>
            <a:r>
              <a:rPr spc="-40" dirty="0"/>
              <a:t> </a:t>
            </a:r>
            <a:r>
              <a:rPr dirty="0"/>
              <a:t>médico</a:t>
            </a:r>
            <a:r>
              <a:rPr spc="-45" dirty="0"/>
              <a:t> </a:t>
            </a:r>
            <a:r>
              <a:rPr dirty="0"/>
              <a:t>clínico:</a:t>
            </a:r>
            <a:r>
              <a:rPr spc="-50" dirty="0"/>
              <a:t> </a:t>
            </a:r>
            <a:r>
              <a:rPr dirty="0"/>
              <a:t>Químico</a:t>
            </a:r>
            <a:r>
              <a:rPr spc="-40" dirty="0"/>
              <a:t> </a:t>
            </a:r>
            <a:r>
              <a:rPr spc="-10" dirty="0"/>
              <a:t>Farmacéutico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360600" y="380936"/>
            <a:ext cx="539750" cy="396875"/>
            <a:chOff x="8360600" y="380936"/>
            <a:chExt cx="539750" cy="396875"/>
          </a:xfrm>
        </p:grpSpPr>
        <p:sp>
          <p:nvSpPr>
            <p:cNvPr id="6" name="object 6"/>
            <p:cNvSpPr/>
            <p:nvPr/>
          </p:nvSpPr>
          <p:spPr>
            <a:xfrm>
              <a:off x="8369808" y="390144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4" h="378459">
                  <a:moveTo>
                    <a:pt x="260603" y="0"/>
                  </a:moveTo>
                  <a:lnTo>
                    <a:pt x="208093" y="3838"/>
                  </a:lnTo>
                  <a:lnTo>
                    <a:pt x="159180" y="14847"/>
                  </a:lnTo>
                  <a:lnTo>
                    <a:pt x="114913" y="32267"/>
                  </a:lnTo>
                  <a:lnTo>
                    <a:pt x="76342" y="55340"/>
                  </a:lnTo>
                  <a:lnTo>
                    <a:pt x="44516" y="83306"/>
                  </a:lnTo>
                  <a:lnTo>
                    <a:pt x="20484" y="115407"/>
                  </a:lnTo>
                  <a:lnTo>
                    <a:pt x="5296" y="150883"/>
                  </a:lnTo>
                  <a:lnTo>
                    <a:pt x="0" y="188975"/>
                  </a:lnTo>
                  <a:lnTo>
                    <a:pt x="5296" y="227068"/>
                  </a:lnTo>
                  <a:lnTo>
                    <a:pt x="20484" y="262544"/>
                  </a:lnTo>
                  <a:lnTo>
                    <a:pt x="44516" y="294645"/>
                  </a:lnTo>
                  <a:lnTo>
                    <a:pt x="76342" y="322611"/>
                  </a:lnTo>
                  <a:lnTo>
                    <a:pt x="114913" y="345684"/>
                  </a:lnTo>
                  <a:lnTo>
                    <a:pt x="159180" y="363104"/>
                  </a:lnTo>
                  <a:lnTo>
                    <a:pt x="208093" y="374113"/>
                  </a:lnTo>
                  <a:lnTo>
                    <a:pt x="260603" y="377951"/>
                  </a:lnTo>
                  <a:lnTo>
                    <a:pt x="313114" y="374113"/>
                  </a:lnTo>
                  <a:lnTo>
                    <a:pt x="362027" y="363104"/>
                  </a:lnTo>
                  <a:lnTo>
                    <a:pt x="406294" y="345684"/>
                  </a:lnTo>
                  <a:lnTo>
                    <a:pt x="444865" y="322611"/>
                  </a:lnTo>
                  <a:lnTo>
                    <a:pt x="476691" y="294645"/>
                  </a:lnTo>
                  <a:lnTo>
                    <a:pt x="500723" y="262544"/>
                  </a:lnTo>
                  <a:lnTo>
                    <a:pt x="515911" y="227068"/>
                  </a:lnTo>
                  <a:lnTo>
                    <a:pt x="521208" y="188975"/>
                  </a:lnTo>
                  <a:lnTo>
                    <a:pt x="515911" y="150883"/>
                  </a:lnTo>
                  <a:lnTo>
                    <a:pt x="500723" y="115407"/>
                  </a:lnTo>
                  <a:lnTo>
                    <a:pt x="476691" y="83306"/>
                  </a:lnTo>
                  <a:lnTo>
                    <a:pt x="444865" y="55340"/>
                  </a:lnTo>
                  <a:lnTo>
                    <a:pt x="406294" y="32267"/>
                  </a:lnTo>
                  <a:lnTo>
                    <a:pt x="362027" y="14847"/>
                  </a:lnTo>
                  <a:lnTo>
                    <a:pt x="313114" y="3838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69808" y="390144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4" h="378459">
                  <a:moveTo>
                    <a:pt x="0" y="188975"/>
                  </a:moveTo>
                  <a:lnTo>
                    <a:pt x="5296" y="150883"/>
                  </a:lnTo>
                  <a:lnTo>
                    <a:pt x="20484" y="115407"/>
                  </a:lnTo>
                  <a:lnTo>
                    <a:pt x="44516" y="83306"/>
                  </a:lnTo>
                  <a:lnTo>
                    <a:pt x="76342" y="55340"/>
                  </a:lnTo>
                  <a:lnTo>
                    <a:pt x="114913" y="32267"/>
                  </a:lnTo>
                  <a:lnTo>
                    <a:pt x="159180" y="14847"/>
                  </a:lnTo>
                  <a:lnTo>
                    <a:pt x="208093" y="3838"/>
                  </a:lnTo>
                  <a:lnTo>
                    <a:pt x="260603" y="0"/>
                  </a:lnTo>
                  <a:lnTo>
                    <a:pt x="313114" y="3838"/>
                  </a:lnTo>
                  <a:lnTo>
                    <a:pt x="362027" y="14847"/>
                  </a:lnTo>
                  <a:lnTo>
                    <a:pt x="406294" y="32267"/>
                  </a:lnTo>
                  <a:lnTo>
                    <a:pt x="444865" y="55340"/>
                  </a:lnTo>
                  <a:lnTo>
                    <a:pt x="476691" y="83306"/>
                  </a:lnTo>
                  <a:lnTo>
                    <a:pt x="500723" y="115407"/>
                  </a:lnTo>
                  <a:lnTo>
                    <a:pt x="515911" y="150883"/>
                  </a:lnTo>
                  <a:lnTo>
                    <a:pt x="521208" y="188975"/>
                  </a:lnTo>
                  <a:lnTo>
                    <a:pt x="515911" y="227068"/>
                  </a:lnTo>
                  <a:lnTo>
                    <a:pt x="500723" y="262544"/>
                  </a:lnTo>
                  <a:lnTo>
                    <a:pt x="476691" y="294645"/>
                  </a:lnTo>
                  <a:lnTo>
                    <a:pt x="444865" y="322611"/>
                  </a:lnTo>
                  <a:lnTo>
                    <a:pt x="406294" y="345684"/>
                  </a:lnTo>
                  <a:lnTo>
                    <a:pt x="362027" y="363104"/>
                  </a:lnTo>
                  <a:lnTo>
                    <a:pt x="313114" y="374113"/>
                  </a:lnTo>
                  <a:lnTo>
                    <a:pt x="260603" y="377951"/>
                  </a:lnTo>
                  <a:lnTo>
                    <a:pt x="208093" y="374113"/>
                  </a:lnTo>
                  <a:lnTo>
                    <a:pt x="159180" y="363104"/>
                  </a:lnTo>
                  <a:lnTo>
                    <a:pt x="114913" y="345684"/>
                  </a:lnTo>
                  <a:lnTo>
                    <a:pt x="76342" y="322611"/>
                  </a:lnTo>
                  <a:lnTo>
                    <a:pt x="44516" y="294645"/>
                  </a:lnTo>
                  <a:lnTo>
                    <a:pt x="20484" y="262544"/>
                  </a:lnTo>
                  <a:lnTo>
                    <a:pt x="5296" y="227068"/>
                  </a:lnTo>
                  <a:lnTo>
                    <a:pt x="0" y="188975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29955" y="465201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997632" y="380936"/>
            <a:ext cx="539750" cy="396875"/>
            <a:chOff x="8997632" y="380936"/>
            <a:chExt cx="539750" cy="396875"/>
          </a:xfrm>
        </p:grpSpPr>
        <p:sp>
          <p:nvSpPr>
            <p:cNvPr id="10" name="object 10"/>
            <p:cNvSpPr/>
            <p:nvPr/>
          </p:nvSpPr>
          <p:spPr>
            <a:xfrm>
              <a:off x="9006839" y="390144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4" h="378459">
                  <a:moveTo>
                    <a:pt x="260603" y="0"/>
                  </a:moveTo>
                  <a:lnTo>
                    <a:pt x="208093" y="3838"/>
                  </a:lnTo>
                  <a:lnTo>
                    <a:pt x="159180" y="14847"/>
                  </a:lnTo>
                  <a:lnTo>
                    <a:pt x="114913" y="32267"/>
                  </a:lnTo>
                  <a:lnTo>
                    <a:pt x="76342" y="55340"/>
                  </a:lnTo>
                  <a:lnTo>
                    <a:pt x="44516" y="83306"/>
                  </a:lnTo>
                  <a:lnTo>
                    <a:pt x="20484" y="115407"/>
                  </a:lnTo>
                  <a:lnTo>
                    <a:pt x="5296" y="150883"/>
                  </a:lnTo>
                  <a:lnTo>
                    <a:pt x="0" y="188975"/>
                  </a:lnTo>
                  <a:lnTo>
                    <a:pt x="5296" y="227068"/>
                  </a:lnTo>
                  <a:lnTo>
                    <a:pt x="20484" y="262544"/>
                  </a:lnTo>
                  <a:lnTo>
                    <a:pt x="44516" y="294645"/>
                  </a:lnTo>
                  <a:lnTo>
                    <a:pt x="76342" y="322611"/>
                  </a:lnTo>
                  <a:lnTo>
                    <a:pt x="114913" y="345684"/>
                  </a:lnTo>
                  <a:lnTo>
                    <a:pt x="159180" y="363104"/>
                  </a:lnTo>
                  <a:lnTo>
                    <a:pt x="208093" y="374113"/>
                  </a:lnTo>
                  <a:lnTo>
                    <a:pt x="260603" y="377951"/>
                  </a:lnTo>
                  <a:lnTo>
                    <a:pt x="313114" y="374113"/>
                  </a:lnTo>
                  <a:lnTo>
                    <a:pt x="362027" y="363104"/>
                  </a:lnTo>
                  <a:lnTo>
                    <a:pt x="406294" y="345684"/>
                  </a:lnTo>
                  <a:lnTo>
                    <a:pt x="444865" y="322611"/>
                  </a:lnTo>
                  <a:lnTo>
                    <a:pt x="476691" y="294645"/>
                  </a:lnTo>
                  <a:lnTo>
                    <a:pt x="500723" y="262544"/>
                  </a:lnTo>
                  <a:lnTo>
                    <a:pt x="515911" y="227068"/>
                  </a:lnTo>
                  <a:lnTo>
                    <a:pt x="521207" y="188975"/>
                  </a:lnTo>
                  <a:lnTo>
                    <a:pt x="515911" y="150883"/>
                  </a:lnTo>
                  <a:lnTo>
                    <a:pt x="500723" y="115407"/>
                  </a:lnTo>
                  <a:lnTo>
                    <a:pt x="476691" y="83306"/>
                  </a:lnTo>
                  <a:lnTo>
                    <a:pt x="444865" y="55340"/>
                  </a:lnTo>
                  <a:lnTo>
                    <a:pt x="406294" y="32267"/>
                  </a:lnTo>
                  <a:lnTo>
                    <a:pt x="362027" y="14847"/>
                  </a:lnTo>
                  <a:lnTo>
                    <a:pt x="313114" y="3838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06839" y="390144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4" h="378459">
                  <a:moveTo>
                    <a:pt x="0" y="188975"/>
                  </a:moveTo>
                  <a:lnTo>
                    <a:pt x="5296" y="150883"/>
                  </a:lnTo>
                  <a:lnTo>
                    <a:pt x="20484" y="115407"/>
                  </a:lnTo>
                  <a:lnTo>
                    <a:pt x="44516" y="83306"/>
                  </a:lnTo>
                  <a:lnTo>
                    <a:pt x="76342" y="55340"/>
                  </a:lnTo>
                  <a:lnTo>
                    <a:pt x="114913" y="32267"/>
                  </a:lnTo>
                  <a:lnTo>
                    <a:pt x="159180" y="14847"/>
                  </a:lnTo>
                  <a:lnTo>
                    <a:pt x="208093" y="3838"/>
                  </a:lnTo>
                  <a:lnTo>
                    <a:pt x="260603" y="0"/>
                  </a:lnTo>
                  <a:lnTo>
                    <a:pt x="313114" y="3838"/>
                  </a:lnTo>
                  <a:lnTo>
                    <a:pt x="362027" y="14847"/>
                  </a:lnTo>
                  <a:lnTo>
                    <a:pt x="406294" y="32267"/>
                  </a:lnTo>
                  <a:lnTo>
                    <a:pt x="444865" y="55340"/>
                  </a:lnTo>
                  <a:lnTo>
                    <a:pt x="476691" y="83306"/>
                  </a:lnTo>
                  <a:lnTo>
                    <a:pt x="500723" y="115407"/>
                  </a:lnTo>
                  <a:lnTo>
                    <a:pt x="515911" y="150883"/>
                  </a:lnTo>
                  <a:lnTo>
                    <a:pt x="521207" y="188975"/>
                  </a:lnTo>
                  <a:lnTo>
                    <a:pt x="515911" y="227068"/>
                  </a:lnTo>
                  <a:lnTo>
                    <a:pt x="500723" y="262544"/>
                  </a:lnTo>
                  <a:lnTo>
                    <a:pt x="476691" y="294645"/>
                  </a:lnTo>
                  <a:lnTo>
                    <a:pt x="444865" y="322611"/>
                  </a:lnTo>
                  <a:lnTo>
                    <a:pt x="406294" y="345684"/>
                  </a:lnTo>
                  <a:lnTo>
                    <a:pt x="362027" y="363104"/>
                  </a:lnTo>
                  <a:lnTo>
                    <a:pt x="313114" y="374113"/>
                  </a:lnTo>
                  <a:lnTo>
                    <a:pt x="260603" y="377951"/>
                  </a:lnTo>
                  <a:lnTo>
                    <a:pt x="208093" y="374113"/>
                  </a:lnTo>
                  <a:lnTo>
                    <a:pt x="159180" y="363104"/>
                  </a:lnTo>
                  <a:lnTo>
                    <a:pt x="114913" y="345684"/>
                  </a:lnTo>
                  <a:lnTo>
                    <a:pt x="76342" y="322611"/>
                  </a:lnTo>
                  <a:lnTo>
                    <a:pt x="44516" y="294645"/>
                  </a:lnTo>
                  <a:lnTo>
                    <a:pt x="20484" y="262544"/>
                  </a:lnTo>
                  <a:lnTo>
                    <a:pt x="5296" y="227068"/>
                  </a:lnTo>
                  <a:lnTo>
                    <a:pt x="0" y="188975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167621" y="465201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5104" y="1246631"/>
            <a:ext cx="8324088" cy="462686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723631" y="384047"/>
            <a:ext cx="536575" cy="393700"/>
            <a:chOff x="7723631" y="384047"/>
            <a:chExt cx="536575" cy="393700"/>
          </a:xfrm>
        </p:grpSpPr>
        <p:sp>
          <p:nvSpPr>
            <p:cNvPr id="15" name="object 15"/>
            <p:cNvSpPr/>
            <p:nvPr/>
          </p:nvSpPr>
          <p:spPr>
            <a:xfrm>
              <a:off x="7732775" y="393191"/>
              <a:ext cx="518159" cy="375285"/>
            </a:xfrm>
            <a:custGeom>
              <a:avLst/>
              <a:gdLst/>
              <a:ahLst/>
              <a:cxnLst/>
              <a:rect l="l" t="t" r="r" b="b"/>
              <a:pathLst>
                <a:path w="518159" h="375284">
                  <a:moveTo>
                    <a:pt x="259079" y="0"/>
                  </a:moveTo>
                  <a:lnTo>
                    <a:pt x="206853" y="3809"/>
                  </a:lnTo>
                  <a:lnTo>
                    <a:pt x="158216" y="14733"/>
                  </a:lnTo>
                  <a:lnTo>
                    <a:pt x="114206" y="32019"/>
                  </a:lnTo>
                  <a:lnTo>
                    <a:pt x="75866" y="54911"/>
                  </a:lnTo>
                  <a:lnTo>
                    <a:pt x="44235" y="82655"/>
                  </a:lnTo>
                  <a:lnTo>
                    <a:pt x="20353" y="114496"/>
                  </a:lnTo>
                  <a:lnTo>
                    <a:pt x="5261" y="149680"/>
                  </a:lnTo>
                  <a:lnTo>
                    <a:pt x="0" y="187452"/>
                  </a:lnTo>
                  <a:lnTo>
                    <a:pt x="5261" y="225223"/>
                  </a:lnTo>
                  <a:lnTo>
                    <a:pt x="20353" y="260407"/>
                  </a:lnTo>
                  <a:lnTo>
                    <a:pt x="44235" y="292248"/>
                  </a:lnTo>
                  <a:lnTo>
                    <a:pt x="75866" y="319992"/>
                  </a:lnTo>
                  <a:lnTo>
                    <a:pt x="114206" y="342884"/>
                  </a:lnTo>
                  <a:lnTo>
                    <a:pt x="158216" y="360170"/>
                  </a:lnTo>
                  <a:lnTo>
                    <a:pt x="206853" y="371094"/>
                  </a:lnTo>
                  <a:lnTo>
                    <a:pt x="259079" y="374904"/>
                  </a:lnTo>
                  <a:lnTo>
                    <a:pt x="311306" y="371094"/>
                  </a:lnTo>
                  <a:lnTo>
                    <a:pt x="359943" y="360170"/>
                  </a:lnTo>
                  <a:lnTo>
                    <a:pt x="403953" y="342884"/>
                  </a:lnTo>
                  <a:lnTo>
                    <a:pt x="442293" y="319992"/>
                  </a:lnTo>
                  <a:lnTo>
                    <a:pt x="473924" y="292248"/>
                  </a:lnTo>
                  <a:lnTo>
                    <a:pt x="497806" y="260407"/>
                  </a:lnTo>
                  <a:lnTo>
                    <a:pt x="512898" y="225223"/>
                  </a:lnTo>
                  <a:lnTo>
                    <a:pt x="518159" y="187452"/>
                  </a:lnTo>
                  <a:lnTo>
                    <a:pt x="512898" y="149680"/>
                  </a:lnTo>
                  <a:lnTo>
                    <a:pt x="497806" y="114496"/>
                  </a:lnTo>
                  <a:lnTo>
                    <a:pt x="473924" y="82655"/>
                  </a:lnTo>
                  <a:lnTo>
                    <a:pt x="442293" y="54911"/>
                  </a:lnTo>
                  <a:lnTo>
                    <a:pt x="403953" y="32019"/>
                  </a:lnTo>
                  <a:lnTo>
                    <a:pt x="359943" y="14733"/>
                  </a:lnTo>
                  <a:lnTo>
                    <a:pt x="311306" y="3809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2775" y="393191"/>
              <a:ext cx="518159" cy="375285"/>
            </a:xfrm>
            <a:custGeom>
              <a:avLst/>
              <a:gdLst/>
              <a:ahLst/>
              <a:cxnLst/>
              <a:rect l="l" t="t" r="r" b="b"/>
              <a:pathLst>
                <a:path w="518159" h="375284">
                  <a:moveTo>
                    <a:pt x="0" y="187452"/>
                  </a:moveTo>
                  <a:lnTo>
                    <a:pt x="5261" y="149680"/>
                  </a:lnTo>
                  <a:lnTo>
                    <a:pt x="20353" y="114496"/>
                  </a:lnTo>
                  <a:lnTo>
                    <a:pt x="44235" y="82655"/>
                  </a:lnTo>
                  <a:lnTo>
                    <a:pt x="75866" y="54911"/>
                  </a:lnTo>
                  <a:lnTo>
                    <a:pt x="114206" y="32019"/>
                  </a:lnTo>
                  <a:lnTo>
                    <a:pt x="158216" y="14733"/>
                  </a:lnTo>
                  <a:lnTo>
                    <a:pt x="206853" y="3809"/>
                  </a:lnTo>
                  <a:lnTo>
                    <a:pt x="259079" y="0"/>
                  </a:lnTo>
                  <a:lnTo>
                    <a:pt x="311306" y="3809"/>
                  </a:lnTo>
                  <a:lnTo>
                    <a:pt x="359943" y="14733"/>
                  </a:lnTo>
                  <a:lnTo>
                    <a:pt x="403953" y="32019"/>
                  </a:lnTo>
                  <a:lnTo>
                    <a:pt x="442293" y="54911"/>
                  </a:lnTo>
                  <a:lnTo>
                    <a:pt x="473924" y="82655"/>
                  </a:lnTo>
                  <a:lnTo>
                    <a:pt x="497806" y="114496"/>
                  </a:lnTo>
                  <a:lnTo>
                    <a:pt x="512898" y="149680"/>
                  </a:lnTo>
                  <a:lnTo>
                    <a:pt x="518159" y="187452"/>
                  </a:lnTo>
                  <a:lnTo>
                    <a:pt x="512898" y="225223"/>
                  </a:lnTo>
                  <a:lnTo>
                    <a:pt x="497806" y="260407"/>
                  </a:lnTo>
                  <a:lnTo>
                    <a:pt x="473924" y="292248"/>
                  </a:lnTo>
                  <a:lnTo>
                    <a:pt x="442293" y="319992"/>
                  </a:lnTo>
                  <a:lnTo>
                    <a:pt x="403953" y="342884"/>
                  </a:lnTo>
                  <a:lnTo>
                    <a:pt x="359943" y="360170"/>
                  </a:lnTo>
                  <a:lnTo>
                    <a:pt x="311306" y="371094"/>
                  </a:lnTo>
                  <a:lnTo>
                    <a:pt x="259079" y="374904"/>
                  </a:lnTo>
                  <a:lnTo>
                    <a:pt x="206853" y="371094"/>
                  </a:lnTo>
                  <a:lnTo>
                    <a:pt x="158216" y="360170"/>
                  </a:lnTo>
                  <a:lnTo>
                    <a:pt x="114206" y="342884"/>
                  </a:lnTo>
                  <a:lnTo>
                    <a:pt x="75866" y="319992"/>
                  </a:lnTo>
                  <a:lnTo>
                    <a:pt x="44235" y="292248"/>
                  </a:lnTo>
                  <a:lnTo>
                    <a:pt x="20353" y="260407"/>
                  </a:lnTo>
                  <a:lnTo>
                    <a:pt x="5261" y="225223"/>
                  </a:lnTo>
                  <a:lnTo>
                    <a:pt x="0" y="187452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92288" y="467309"/>
            <a:ext cx="2006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5724144"/>
            <a:ext cx="8194294" cy="8456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3573" y="5821171"/>
            <a:ext cx="25234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ROLES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7920" y="3255264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2" y="0"/>
                </a:moveTo>
                <a:lnTo>
                  <a:pt x="86868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8"/>
                </a:lnTo>
                <a:lnTo>
                  <a:pt x="0" y="434340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8" y="521208"/>
                </a:lnTo>
                <a:lnTo>
                  <a:pt x="3067812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80" y="434340"/>
                </a:lnTo>
                <a:lnTo>
                  <a:pt x="3154680" y="86868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2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85416" y="3800855"/>
            <a:ext cx="8095615" cy="2005964"/>
            <a:chOff x="2185416" y="3800855"/>
            <a:chExt cx="8095615" cy="200596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416" y="3977639"/>
              <a:ext cx="2438400" cy="1828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96967" y="4477511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6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6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5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29272" y="5111495"/>
              <a:ext cx="3152140" cy="524510"/>
            </a:xfrm>
            <a:custGeom>
              <a:avLst/>
              <a:gdLst/>
              <a:ahLst/>
              <a:cxnLst/>
              <a:rect l="l" t="t" r="r" b="b"/>
              <a:pathLst>
                <a:path w="3152140" h="524510">
                  <a:moveTo>
                    <a:pt x="3064255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3064255" y="524255"/>
                  </a:lnTo>
                  <a:lnTo>
                    <a:pt x="3098268" y="517390"/>
                  </a:lnTo>
                  <a:lnTo>
                    <a:pt x="3126041" y="498665"/>
                  </a:lnTo>
                  <a:lnTo>
                    <a:pt x="3144766" y="470892"/>
                  </a:lnTo>
                  <a:lnTo>
                    <a:pt x="3151631" y="436879"/>
                  </a:lnTo>
                  <a:lnTo>
                    <a:pt x="3151631" y="87375"/>
                  </a:lnTo>
                  <a:lnTo>
                    <a:pt x="3144766" y="53363"/>
                  </a:lnTo>
                  <a:lnTo>
                    <a:pt x="3126041" y="25590"/>
                  </a:lnTo>
                  <a:lnTo>
                    <a:pt x="3098268" y="6865"/>
                  </a:lnTo>
                  <a:lnTo>
                    <a:pt x="3064255" y="0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55792" y="3800855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6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30398" y="3351987"/>
            <a:ext cx="2110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4264" y="11612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98817" y="1257046"/>
            <a:ext cx="1923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55791" y="2142744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52031" y="2240660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TENS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90344" y="232562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49448" y="2423921"/>
            <a:ext cx="223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Coordinador/a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33159" y="2468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4">
                <a:moveTo>
                  <a:pt x="3067812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7"/>
                </a:lnTo>
                <a:lnTo>
                  <a:pt x="3067812" y="521207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80" y="434339"/>
                </a:lnTo>
                <a:lnTo>
                  <a:pt x="3154680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30288" y="342391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29383" y="350520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6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6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66186" y="447547"/>
            <a:ext cx="148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82239" y="144170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6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6" y="524256"/>
                </a:lnTo>
                <a:lnTo>
                  <a:pt x="3067304" y="524256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80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335782" y="1538732"/>
            <a:ext cx="184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62343" y="3081527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8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8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38543" y="3178251"/>
            <a:ext cx="2007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enlace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76164" y="3899992"/>
            <a:ext cx="43757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secundario/hosp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800">
              <a:latin typeface="Calibri"/>
              <a:cs typeface="Calibri"/>
            </a:endParaRPr>
          </a:p>
          <a:p>
            <a:pPr marL="229743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5104" y="323088"/>
            <a:ext cx="8458200" cy="521334"/>
          </a:xfrm>
          <a:custGeom>
            <a:avLst/>
            <a:gdLst/>
            <a:ahLst/>
            <a:cxnLst/>
            <a:rect l="l" t="t" r="r" b="b"/>
            <a:pathLst>
              <a:path w="8458200" h="521334">
                <a:moveTo>
                  <a:pt x="8371332" y="0"/>
                </a:moveTo>
                <a:lnTo>
                  <a:pt x="86868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8" y="521207"/>
                </a:lnTo>
                <a:lnTo>
                  <a:pt x="8371332" y="521207"/>
                </a:lnTo>
                <a:lnTo>
                  <a:pt x="8405157" y="514385"/>
                </a:lnTo>
                <a:lnTo>
                  <a:pt x="8432768" y="495776"/>
                </a:lnTo>
                <a:lnTo>
                  <a:pt x="8451377" y="468165"/>
                </a:lnTo>
                <a:lnTo>
                  <a:pt x="8458200" y="434339"/>
                </a:lnTo>
                <a:lnTo>
                  <a:pt x="8458200" y="86867"/>
                </a:lnTo>
                <a:lnTo>
                  <a:pt x="8451377" y="53042"/>
                </a:lnTo>
                <a:lnTo>
                  <a:pt x="8432768" y="25431"/>
                </a:lnTo>
                <a:lnTo>
                  <a:pt x="8405157" y="6822"/>
                </a:lnTo>
                <a:lnTo>
                  <a:pt x="8371332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3700" y="418846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Administrativos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1311" y="1075944"/>
            <a:ext cx="6090285" cy="3416935"/>
          </a:xfrm>
          <a:prstGeom prst="rect">
            <a:avLst/>
          </a:prstGeom>
          <a:ln w="12192">
            <a:solidFill>
              <a:srgbClr val="A9D18E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8460" indent="-285750">
              <a:lnSpc>
                <a:spcPct val="100000"/>
              </a:lnSpc>
              <a:spcBef>
                <a:spcPts val="250"/>
              </a:spcBef>
              <a:buFont typeface="Wingdings"/>
              <a:buChar char=""/>
              <a:tabLst>
                <a:tab pos="378460" algn="l"/>
              </a:tabLst>
            </a:pPr>
            <a:r>
              <a:rPr sz="1800" dirty="0">
                <a:latin typeface="Calibri"/>
                <a:cs typeface="Calibri"/>
              </a:rPr>
              <a:t>Identificar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flujo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atención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correcto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según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demanda</a:t>
            </a:r>
            <a:endParaRPr sz="18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personas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materia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asistencia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sanitaria.</a:t>
            </a:r>
            <a:endParaRPr sz="1800">
              <a:latin typeface="Calibri"/>
              <a:cs typeface="Calibri"/>
            </a:endParaRPr>
          </a:p>
          <a:p>
            <a:pPr marL="377825" marR="462280" indent="-285750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800" dirty="0">
                <a:latin typeface="Calibri"/>
                <a:cs typeface="Calibri"/>
              </a:rPr>
              <a:t>Identificar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priorización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demanda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primer 	contacto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solicitud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atención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poder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transmitirlo 	</a:t>
            </a:r>
            <a:r>
              <a:rPr sz="1800" dirty="0">
                <a:latin typeface="Calibri"/>
                <a:cs typeface="Calibri"/>
              </a:rPr>
              <a:t>tanto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usuario,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familia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equipo 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salud.</a:t>
            </a:r>
            <a:endParaRPr sz="1800">
              <a:latin typeface="Calibri"/>
              <a:cs typeface="Calibri"/>
            </a:endParaRPr>
          </a:p>
          <a:p>
            <a:pPr marL="378460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8460" algn="l"/>
              </a:tabLst>
            </a:pPr>
            <a:r>
              <a:rPr sz="1800" dirty="0">
                <a:latin typeface="Calibri"/>
                <a:cs typeface="Calibri"/>
              </a:rPr>
              <a:t>Apoyar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registro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actualización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datos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facilitar</a:t>
            </a:r>
            <a:endParaRPr sz="18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contactabilidad.</a:t>
            </a:r>
            <a:endParaRPr sz="1800">
              <a:latin typeface="Calibri"/>
              <a:cs typeface="Calibri"/>
            </a:endParaRPr>
          </a:p>
          <a:p>
            <a:pPr marL="378460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8460" algn="l"/>
              </a:tabLst>
            </a:pPr>
            <a:r>
              <a:rPr sz="1800" dirty="0">
                <a:latin typeface="Calibri"/>
                <a:cs typeface="Calibri"/>
              </a:rPr>
              <a:t>Apoyar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rescate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personas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según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gestor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gestora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casos.</a:t>
            </a:r>
            <a:endParaRPr sz="1800">
              <a:latin typeface="Calibri"/>
              <a:cs typeface="Calibri"/>
            </a:endParaRPr>
          </a:p>
          <a:p>
            <a:pPr marL="377825" marR="118745" indent="-285750" algn="just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800" dirty="0">
                <a:latin typeface="Calibri"/>
                <a:cs typeface="Calibri"/>
              </a:rPr>
              <a:t>Brindar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información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comunidad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requiera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sobre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el 	</a:t>
            </a:r>
            <a:r>
              <a:rPr sz="1800" spc="-10" dirty="0">
                <a:latin typeface="Calibri"/>
                <a:cs typeface="Calibri"/>
              </a:rPr>
              <a:t>funcionamiento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centro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salud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materia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horarios, 	profesionales,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actividades,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otros.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3980" y="4744973"/>
            <a:ext cx="79292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Será</a:t>
            </a:r>
            <a:r>
              <a:rPr sz="1800" i="1" spc="290" dirty="0">
                <a:latin typeface="Calibri"/>
                <a:cs typeface="Calibri"/>
              </a:rPr>
              <a:t>  </a:t>
            </a:r>
            <a:r>
              <a:rPr sz="1800" i="1" dirty="0">
                <a:latin typeface="Calibri"/>
                <a:cs typeface="Calibri"/>
              </a:rPr>
              <a:t>importante</a:t>
            </a:r>
            <a:r>
              <a:rPr sz="1800" i="1" spc="290" dirty="0">
                <a:latin typeface="Calibri"/>
                <a:cs typeface="Calibri"/>
              </a:rPr>
              <a:t>  </a:t>
            </a:r>
            <a:r>
              <a:rPr sz="1800" i="1" dirty="0">
                <a:latin typeface="Calibri"/>
                <a:cs typeface="Calibri"/>
              </a:rPr>
              <a:t>contar</a:t>
            </a:r>
            <a:r>
              <a:rPr sz="1800" i="1" spc="290" dirty="0">
                <a:latin typeface="Calibri"/>
                <a:cs typeface="Calibri"/>
              </a:rPr>
              <a:t>  </a:t>
            </a:r>
            <a:r>
              <a:rPr sz="1800" i="1" dirty="0">
                <a:latin typeface="Calibri"/>
                <a:cs typeface="Calibri"/>
              </a:rPr>
              <a:t>con</a:t>
            </a:r>
            <a:r>
              <a:rPr sz="1800" i="1" spc="305" dirty="0">
                <a:latin typeface="Calibri"/>
                <a:cs typeface="Calibri"/>
              </a:rPr>
              <a:t>  </a:t>
            </a:r>
            <a:r>
              <a:rPr sz="1800" i="1" dirty="0">
                <a:latin typeface="Calibri"/>
                <a:cs typeface="Calibri"/>
              </a:rPr>
              <a:t>personal</a:t>
            </a:r>
            <a:r>
              <a:rPr sz="1800" i="1" spc="285" dirty="0">
                <a:latin typeface="Calibri"/>
                <a:cs typeface="Calibri"/>
              </a:rPr>
              <a:t>  </a:t>
            </a:r>
            <a:r>
              <a:rPr sz="1800" i="1" dirty="0">
                <a:latin typeface="Calibri"/>
                <a:cs typeface="Calibri"/>
              </a:rPr>
              <a:t>administrativo,</a:t>
            </a:r>
            <a:r>
              <a:rPr sz="1800" i="1" spc="295" dirty="0">
                <a:latin typeface="Calibri"/>
                <a:cs typeface="Calibri"/>
              </a:rPr>
              <a:t>  </a:t>
            </a:r>
            <a:r>
              <a:rPr sz="1800" i="1" dirty="0">
                <a:latin typeface="Calibri"/>
                <a:cs typeface="Calibri"/>
              </a:rPr>
              <a:t>que</a:t>
            </a:r>
            <a:r>
              <a:rPr sz="1800" i="1" spc="290" dirty="0">
                <a:latin typeface="Calibri"/>
                <a:cs typeface="Calibri"/>
              </a:rPr>
              <a:t>  </a:t>
            </a:r>
            <a:r>
              <a:rPr sz="1800" i="1" dirty="0">
                <a:latin typeface="Calibri"/>
                <a:cs typeface="Calibri"/>
              </a:rPr>
              <a:t>tenga</a:t>
            </a:r>
            <a:r>
              <a:rPr sz="1800" i="1" spc="290" dirty="0">
                <a:latin typeface="Calibri"/>
                <a:cs typeface="Calibri"/>
              </a:rPr>
              <a:t>  </a:t>
            </a:r>
            <a:r>
              <a:rPr sz="1800" i="1" dirty="0">
                <a:latin typeface="Calibri"/>
                <a:cs typeface="Calibri"/>
              </a:rPr>
              <a:t>manejo</a:t>
            </a:r>
            <a:r>
              <a:rPr sz="1800" i="1" spc="285" dirty="0">
                <a:latin typeface="Calibri"/>
                <a:cs typeface="Calibri"/>
              </a:rPr>
              <a:t>  </a:t>
            </a:r>
            <a:r>
              <a:rPr sz="1800" i="1" spc="-50" dirty="0">
                <a:latin typeface="Calibri"/>
                <a:cs typeface="Calibri"/>
              </a:rPr>
              <a:t>y </a:t>
            </a:r>
            <a:r>
              <a:rPr sz="1800" i="1" spc="-10" dirty="0">
                <a:latin typeface="Calibri"/>
                <a:cs typeface="Calibri"/>
              </a:rPr>
              <a:t>conocimiento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respecto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las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prestaciones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que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existen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 lo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largo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del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curso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vida,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de </a:t>
            </a:r>
            <a:r>
              <a:rPr sz="1800" i="1" dirty="0">
                <a:latin typeface="Calibri"/>
                <a:cs typeface="Calibri"/>
              </a:rPr>
              <a:t>los</a:t>
            </a:r>
            <a:r>
              <a:rPr sz="1800" i="1" spc="3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sistemas</a:t>
            </a:r>
            <a:r>
              <a:rPr sz="1800" i="1" spc="3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3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registro</a:t>
            </a:r>
            <a:r>
              <a:rPr sz="1800" i="1" spc="3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y</a:t>
            </a:r>
            <a:r>
              <a:rPr sz="1800" i="1" spc="3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del</a:t>
            </a:r>
            <a:r>
              <a:rPr sz="1800" i="1" spc="3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territorio</a:t>
            </a:r>
            <a:r>
              <a:rPr sz="1800" i="1" spc="3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local;</a:t>
            </a:r>
            <a:r>
              <a:rPr sz="1800" i="1" spc="3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así</a:t>
            </a:r>
            <a:r>
              <a:rPr sz="1800" i="1" spc="3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como</a:t>
            </a:r>
            <a:r>
              <a:rPr sz="1800" i="1" spc="3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también</a:t>
            </a:r>
            <a:r>
              <a:rPr sz="1800" i="1" spc="3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que</a:t>
            </a:r>
            <a:r>
              <a:rPr sz="1800" i="1" spc="3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cuente</a:t>
            </a:r>
            <a:r>
              <a:rPr sz="1800" i="1" spc="38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con </a:t>
            </a:r>
            <a:r>
              <a:rPr sz="1800" i="1" dirty="0">
                <a:latin typeface="Calibri"/>
                <a:cs typeface="Calibri"/>
              </a:rPr>
              <a:t>habilidades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comunicacionales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y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socio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colaborativas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que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permitan</a:t>
            </a:r>
            <a:r>
              <a:rPr sz="1800" i="1" spc="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tener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interacciones </a:t>
            </a:r>
            <a:r>
              <a:rPr sz="1800" i="1" dirty="0">
                <a:latin typeface="Calibri"/>
                <a:cs typeface="Calibri"/>
              </a:rPr>
              <a:t>efectivas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la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población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que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atienden.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351" y="1191767"/>
            <a:ext cx="2142744" cy="2142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0927" y="0"/>
            <a:ext cx="2581655" cy="24170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853183" y="3395471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6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6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89351" y="3494354"/>
            <a:ext cx="14814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4416" y="2404872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57450" y="2502484"/>
            <a:ext cx="1849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5503" y="2343911"/>
            <a:ext cx="5057140" cy="646430"/>
          </a:xfrm>
          <a:prstGeom prst="rect">
            <a:avLst/>
          </a:prstGeom>
          <a:solidFill>
            <a:srgbClr val="FFFFFF"/>
          </a:solidFill>
          <a:ln w="12192">
            <a:solidFill>
              <a:srgbClr val="4471C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710" marR="10668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Apoyar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implementación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red, </a:t>
            </a:r>
            <a:r>
              <a:rPr sz="1800" spc="-10" dirty="0">
                <a:latin typeface="Calibri"/>
                <a:cs typeface="Calibri"/>
              </a:rPr>
              <a:t>aportando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área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trabajo.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5503" y="3142488"/>
            <a:ext cx="5057140" cy="830997"/>
          </a:xfrm>
          <a:prstGeom prst="rect">
            <a:avLst/>
          </a:prstGeom>
          <a:solidFill>
            <a:srgbClr val="FFFFFF"/>
          </a:solidFill>
          <a:ln w="12192">
            <a:solidFill>
              <a:srgbClr val="6FAC4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  <a:tabLst>
                <a:tab pos="378460" algn="l"/>
              </a:tabLst>
            </a:pPr>
            <a:r>
              <a:rPr sz="1600" b="1" spc="-10" dirty="0">
                <a:latin typeface="Calibri"/>
                <a:cs typeface="Calibri"/>
              </a:rPr>
              <a:t>Enfermera.</a:t>
            </a:r>
            <a:endParaRPr sz="1600" b="1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Responsable</a:t>
            </a:r>
            <a:r>
              <a:rPr sz="1800" dirty="0">
                <a:latin typeface="Calibri"/>
                <a:cs typeface="Calibri"/>
              </a:rPr>
              <a:t> en 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implementación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estrategia</a:t>
            </a:r>
            <a:endParaRPr sz="1800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toda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red</a:t>
            </a:r>
            <a:r>
              <a:rPr lang="es-CL" spc="-2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3183" y="4209288"/>
            <a:ext cx="8486140" cy="206375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77190" indent="-286385">
              <a:lnSpc>
                <a:spcPct val="100000"/>
              </a:lnSpc>
              <a:spcBef>
                <a:spcPts val="250"/>
              </a:spcBef>
              <a:buFont typeface="Wingdings"/>
              <a:buChar char=""/>
              <a:tabLst>
                <a:tab pos="377190" algn="l"/>
              </a:tabLst>
            </a:pPr>
            <a:r>
              <a:rPr sz="1800" dirty="0">
                <a:latin typeface="Calibri"/>
                <a:cs typeface="Calibri"/>
              </a:rPr>
              <a:t>Reuniones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Bimensuales: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temas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priorizados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según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líneas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trabajo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identificadas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(Profesional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enlace,</a:t>
            </a:r>
            <a:endParaRPr sz="1400" dirty="0">
              <a:latin typeface="Calibri"/>
              <a:cs typeface="Calibri"/>
            </a:endParaRPr>
          </a:p>
          <a:p>
            <a:pPr marL="377825">
              <a:lnSpc>
                <a:spcPts val="1660"/>
              </a:lnSpc>
              <a:spcBef>
                <a:spcPts val="45"/>
              </a:spcBef>
            </a:pPr>
            <a:r>
              <a:rPr sz="1400" spc="-10" dirty="0">
                <a:latin typeface="Calibri"/>
                <a:cs typeface="Calibri"/>
              </a:rPr>
              <a:t>Integración</a:t>
            </a:r>
            <a:r>
              <a:rPr sz="1400" dirty="0">
                <a:latin typeface="Calibri"/>
                <a:cs typeface="Calibri"/>
              </a:rPr>
              <a:t> 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programas,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Participación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comunitaria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Atención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integral/PCI).</a:t>
            </a:r>
            <a:endParaRPr sz="1400" dirty="0">
              <a:latin typeface="Calibri"/>
              <a:cs typeface="Calibri"/>
            </a:endParaRPr>
          </a:p>
          <a:p>
            <a:pPr marL="377190" indent="-286385">
              <a:lnSpc>
                <a:spcPts val="2140"/>
              </a:lnSpc>
              <a:buFont typeface="Wingdings"/>
              <a:buChar char=""/>
              <a:tabLst>
                <a:tab pos="377190" algn="l"/>
              </a:tabLst>
            </a:pPr>
            <a:r>
              <a:rPr sz="1800" spc="-10" dirty="0">
                <a:latin typeface="Calibri"/>
                <a:cs typeface="Calibri"/>
              </a:rPr>
              <a:t>Acompañamiento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técnico: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visitas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terreno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encuentros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vía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zoom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establecimientos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definidos</a:t>
            </a:r>
            <a:endParaRPr sz="1400" dirty="0">
              <a:latin typeface="Calibri"/>
              <a:cs typeface="Calibri"/>
            </a:endParaRPr>
          </a:p>
          <a:p>
            <a:pPr marL="377825">
              <a:lnSpc>
                <a:spcPts val="166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para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aplicar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pauta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implementación,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capacitación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general.</a:t>
            </a:r>
            <a:endParaRPr sz="1400" dirty="0">
              <a:latin typeface="Calibri"/>
              <a:cs typeface="Calibri"/>
            </a:endParaRPr>
          </a:p>
          <a:p>
            <a:pPr marL="376555" marR="579120" indent="-285750">
              <a:lnSpc>
                <a:spcPts val="1800"/>
              </a:lnSpc>
              <a:spcBef>
                <a:spcPts val="340"/>
              </a:spcBef>
              <a:buFont typeface="Wingdings"/>
              <a:buChar char=""/>
              <a:tabLst>
                <a:tab pos="377825" algn="l"/>
              </a:tabLst>
            </a:pPr>
            <a:r>
              <a:rPr sz="1800" spc="-10" dirty="0">
                <a:latin typeface="Calibri"/>
                <a:cs typeface="Calibri"/>
              </a:rPr>
              <a:t>Acompañamiento </a:t>
            </a:r>
            <a:r>
              <a:rPr sz="1800" dirty="0">
                <a:latin typeface="Calibri"/>
                <a:cs typeface="Calibri"/>
              </a:rPr>
              <a:t>clínico: </a:t>
            </a:r>
            <a:r>
              <a:rPr sz="1400" dirty="0">
                <a:latin typeface="Calibri"/>
                <a:cs typeface="Calibri"/>
              </a:rPr>
              <a:t>visitas 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terreno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encuentros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vía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zoom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apoyar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ámbito 	</a:t>
            </a:r>
            <a:r>
              <a:rPr sz="1400" dirty="0">
                <a:latin typeface="Calibri"/>
                <a:cs typeface="Calibri"/>
              </a:rPr>
              <a:t>práctico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atención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clínica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box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(atención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directa,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registros)</a:t>
            </a:r>
            <a:endParaRPr sz="1400" dirty="0">
              <a:latin typeface="Calibri"/>
              <a:cs typeface="Calibri"/>
            </a:endParaRPr>
          </a:p>
          <a:p>
            <a:pPr marL="376555" marR="395605" indent="-285750">
              <a:lnSpc>
                <a:spcPts val="1800"/>
              </a:lnSpc>
              <a:spcBef>
                <a:spcPts val="245"/>
              </a:spcBef>
              <a:buFont typeface="Wingdings"/>
              <a:buChar char=""/>
              <a:tabLst>
                <a:tab pos="377825" algn="l"/>
              </a:tabLst>
            </a:pPr>
            <a:r>
              <a:rPr sz="1800" dirty="0">
                <a:latin typeface="Calibri"/>
                <a:cs typeface="Calibri"/>
              </a:rPr>
              <a:t>Consultorías: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encuentros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clínicos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analizar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casos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personas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donde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desprendan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necesidades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de 	</a:t>
            </a:r>
            <a:r>
              <a:rPr sz="1400" spc="-10" dirty="0">
                <a:latin typeface="Calibri"/>
                <a:cs typeface="Calibri"/>
              </a:rPr>
              <a:t>orientación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contexto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mejora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continua.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5724144"/>
            <a:ext cx="8194294" cy="8456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3573" y="5821171"/>
            <a:ext cx="25234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ROLES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7920" y="3255264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2" y="0"/>
                </a:moveTo>
                <a:lnTo>
                  <a:pt x="86868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8"/>
                </a:lnTo>
                <a:lnTo>
                  <a:pt x="0" y="434340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8" y="521208"/>
                </a:lnTo>
                <a:lnTo>
                  <a:pt x="3067812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80" y="434340"/>
                </a:lnTo>
                <a:lnTo>
                  <a:pt x="3154680" y="86868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2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85416" y="3800855"/>
            <a:ext cx="8095615" cy="2005964"/>
            <a:chOff x="2185416" y="3800855"/>
            <a:chExt cx="8095615" cy="200596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416" y="3977639"/>
              <a:ext cx="2438400" cy="1828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96967" y="4477511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6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6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5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29272" y="5111495"/>
              <a:ext cx="3152140" cy="524510"/>
            </a:xfrm>
            <a:custGeom>
              <a:avLst/>
              <a:gdLst/>
              <a:ahLst/>
              <a:cxnLst/>
              <a:rect l="l" t="t" r="r" b="b"/>
              <a:pathLst>
                <a:path w="3152140" h="524510">
                  <a:moveTo>
                    <a:pt x="3064255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3064255" y="524255"/>
                  </a:lnTo>
                  <a:lnTo>
                    <a:pt x="3098268" y="517390"/>
                  </a:lnTo>
                  <a:lnTo>
                    <a:pt x="3126041" y="498665"/>
                  </a:lnTo>
                  <a:lnTo>
                    <a:pt x="3144766" y="470892"/>
                  </a:lnTo>
                  <a:lnTo>
                    <a:pt x="3151631" y="436879"/>
                  </a:lnTo>
                  <a:lnTo>
                    <a:pt x="3151631" y="87375"/>
                  </a:lnTo>
                  <a:lnTo>
                    <a:pt x="3144766" y="53363"/>
                  </a:lnTo>
                  <a:lnTo>
                    <a:pt x="3126041" y="25590"/>
                  </a:lnTo>
                  <a:lnTo>
                    <a:pt x="3098268" y="6865"/>
                  </a:lnTo>
                  <a:lnTo>
                    <a:pt x="3064255" y="0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55792" y="3800855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6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30398" y="3351987"/>
            <a:ext cx="2110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4264" y="11612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98817" y="1257046"/>
            <a:ext cx="1923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55791" y="2142744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52031" y="2240660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TENS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90344" y="232562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49448" y="2423921"/>
            <a:ext cx="223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Coordinador/a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33159" y="2468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4">
                <a:moveTo>
                  <a:pt x="3067812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7"/>
                </a:lnTo>
                <a:lnTo>
                  <a:pt x="3067812" y="521207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80" y="434339"/>
                </a:lnTo>
                <a:lnTo>
                  <a:pt x="3154680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30288" y="342391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29383" y="350520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6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6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66186" y="447547"/>
            <a:ext cx="148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43911" y="136550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6"/>
                </a:lnTo>
                <a:lnTo>
                  <a:pt x="3067304" y="524256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79" y="436880"/>
                </a:lnTo>
                <a:lnTo>
                  <a:pt x="3154679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97200" y="1462532"/>
            <a:ext cx="184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62343" y="3081527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8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8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38543" y="3178251"/>
            <a:ext cx="2007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enlace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1951" y="124968"/>
            <a:ext cx="1130935" cy="1950720"/>
            <a:chOff x="1901951" y="124968"/>
            <a:chExt cx="1130935" cy="195072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1951" y="124968"/>
              <a:ext cx="844296" cy="97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415" y="1100328"/>
              <a:ext cx="847344" cy="97536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376164" y="3899992"/>
            <a:ext cx="43757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secundario/hosp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800">
              <a:latin typeface="Calibri"/>
              <a:cs typeface="Calibri"/>
            </a:endParaRPr>
          </a:p>
          <a:p>
            <a:pPr marL="229743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1783" y="2340864"/>
            <a:ext cx="8028940" cy="524510"/>
          </a:xfrm>
          <a:custGeom>
            <a:avLst/>
            <a:gdLst/>
            <a:ahLst/>
            <a:cxnLst/>
            <a:rect l="l" t="t" r="r" b="b"/>
            <a:pathLst>
              <a:path w="8028940" h="524510">
                <a:moveTo>
                  <a:pt x="7941056" y="0"/>
                </a:moveTo>
                <a:lnTo>
                  <a:pt x="87376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6" y="524256"/>
                </a:lnTo>
                <a:lnTo>
                  <a:pt x="7941056" y="524256"/>
                </a:lnTo>
                <a:lnTo>
                  <a:pt x="7975068" y="517390"/>
                </a:lnTo>
                <a:lnTo>
                  <a:pt x="8002841" y="498665"/>
                </a:lnTo>
                <a:lnTo>
                  <a:pt x="8021566" y="470892"/>
                </a:lnTo>
                <a:lnTo>
                  <a:pt x="8028432" y="436880"/>
                </a:lnTo>
                <a:lnTo>
                  <a:pt x="8028432" y="87375"/>
                </a:lnTo>
                <a:lnTo>
                  <a:pt x="8021566" y="53363"/>
                </a:lnTo>
                <a:lnTo>
                  <a:pt x="8002841" y="25590"/>
                </a:lnTo>
                <a:lnTo>
                  <a:pt x="7975068" y="6865"/>
                </a:lnTo>
                <a:lnTo>
                  <a:pt x="7941056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9923" y="2439111"/>
            <a:ext cx="22345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Coordinador/a</a:t>
            </a:r>
            <a:r>
              <a:rPr spc="-30" dirty="0"/>
              <a:t> </a:t>
            </a:r>
            <a:r>
              <a:rPr spc="-10" dirty="0"/>
              <a:t>comunal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1783" y="2996183"/>
            <a:ext cx="8028940" cy="3045460"/>
          </a:xfrm>
          <a:prstGeom prst="rect">
            <a:avLst/>
          </a:prstGeom>
          <a:solidFill>
            <a:srgbClr val="FFFFFF"/>
          </a:solidFill>
          <a:ln w="12192">
            <a:solidFill>
              <a:srgbClr val="A4A4A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77825" indent="-285750">
              <a:lnSpc>
                <a:spcPct val="100000"/>
              </a:lnSpc>
              <a:spcBef>
                <a:spcPts val="254"/>
              </a:spcBef>
              <a:buFont typeface="Wingdings"/>
              <a:buChar char=""/>
              <a:tabLst>
                <a:tab pos="377825" algn="l"/>
              </a:tabLst>
            </a:pPr>
            <a:r>
              <a:rPr sz="1600" spc="-20" dirty="0">
                <a:latin typeface="Calibri"/>
                <a:cs typeface="Calibri"/>
              </a:rPr>
              <a:t>Trabajo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conjunto</a:t>
            </a:r>
            <a:r>
              <a:rPr sz="1600" dirty="0">
                <a:latin typeface="Calibri"/>
                <a:cs typeface="Calibri"/>
              </a:rPr>
              <a:t> con</a:t>
            </a:r>
            <a:r>
              <a:rPr sz="1600" spc="-20" dirty="0">
                <a:latin typeface="Calibri"/>
                <a:cs typeface="Calibri"/>
              </a:rPr>
              <a:t> referente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Servicio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Salud.</a:t>
            </a:r>
            <a:endParaRPr sz="1600">
              <a:latin typeface="Calibri"/>
              <a:cs typeface="Calibri"/>
            </a:endParaRPr>
          </a:p>
          <a:p>
            <a:pPr marL="377190" marR="162560" indent="-285750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1600" dirty="0">
                <a:latin typeface="Calibri"/>
                <a:cs typeface="Calibri"/>
              </a:rPr>
              <a:t>Acompañar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establecimientos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proceso 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diseño,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implementación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instalación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la 	</a:t>
            </a:r>
            <a:r>
              <a:rPr sz="1600" spc="-10" dirty="0">
                <a:latin typeface="Calibri"/>
                <a:cs typeface="Calibri"/>
              </a:rPr>
              <a:t>ECICEP.</a:t>
            </a:r>
            <a:endParaRPr sz="1600">
              <a:latin typeface="Calibri"/>
              <a:cs typeface="Calibri"/>
            </a:endParaRPr>
          </a:p>
          <a:p>
            <a:pPr marL="377825" indent="-285750">
              <a:lnSpc>
                <a:spcPct val="100000"/>
              </a:lnSpc>
              <a:buFont typeface="Wingdings"/>
              <a:buChar char=""/>
              <a:tabLst>
                <a:tab pos="377825" algn="l"/>
              </a:tabLst>
            </a:pPr>
            <a:r>
              <a:rPr sz="1600" dirty="0">
                <a:latin typeface="Calibri"/>
                <a:cs typeface="Calibri"/>
              </a:rPr>
              <a:t>Ser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nexo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encargados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centros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salud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autoridades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locales.</a:t>
            </a:r>
            <a:endParaRPr sz="16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1600" dirty="0">
                <a:latin typeface="Calibri"/>
                <a:cs typeface="Calibri"/>
              </a:rPr>
              <a:t>Introducir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urgencia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cambio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capaz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sensibilizar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equipos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salud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autoridades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comunales.</a:t>
            </a:r>
            <a:endParaRPr sz="1600">
              <a:latin typeface="Calibri"/>
              <a:cs typeface="Calibri"/>
            </a:endParaRPr>
          </a:p>
          <a:p>
            <a:pPr marL="377825" indent="-285750">
              <a:lnSpc>
                <a:spcPct val="100000"/>
              </a:lnSpc>
              <a:buFont typeface="Wingdings"/>
              <a:buChar char=""/>
              <a:tabLst>
                <a:tab pos="377825" algn="l"/>
              </a:tabLst>
            </a:pPr>
            <a:r>
              <a:rPr sz="1600" dirty="0">
                <a:latin typeface="Calibri"/>
                <a:cs typeface="Calibri"/>
              </a:rPr>
              <a:t>Se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espera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realice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diagnóstico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centros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sugerir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mejores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estrategias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en</a:t>
            </a:r>
            <a:endParaRPr sz="16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cada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ellos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defina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condiciones óptimas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iniciar.</a:t>
            </a:r>
            <a:endParaRPr sz="1600">
              <a:latin typeface="Calibri"/>
              <a:cs typeface="Calibri"/>
            </a:endParaRPr>
          </a:p>
          <a:p>
            <a:pPr marL="377190" marR="475615" indent="-285750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1600" dirty="0">
                <a:latin typeface="Calibri"/>
                <a:cs typeface="Calibri"/>
              </a:rPr>
              <a:t>Deberá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realizar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evaluaciones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terreno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permanentes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realizar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medidas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correctivas 	necesarias.</a:t>
            </a:r>
            <a:endParaRPr sz="16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1600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futuro,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espera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quien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continúe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escalabilidad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conjunto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Servicio</a:t>
            </a:r>
            <a:endParaRPr sz="16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Salud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10" dirty="0">
                <a:latin typeface="Calibri"/>
                <a:cs typeface="Calibri"/>
              </a:rPr>
              <a:t> territorio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cargo.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81072" y="396240"/>
            <a:ext cx="7040880" cy="2468880"/>
            <a:chOff x="2481072" y="396240"/>
            <a:chExt cx="7040880" cy="24688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1072" y="396240"/>
              <a:ext cx="2468879" cy="2468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8216" y="527304"/>
              <a:ext cx="3983736" cy="16824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5724144"/>
            <a:ext cx="8194294" cy="8456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3573" y="5821171"/>
            <a:ext cx="25234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ROLES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7920" y="3255264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2" y="0"/>
                </a:moveTo>
                <a:lnTo>
                  <a:pt x="86868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8"/>
                </a:lnTo>
                <a:lnTo>
                  <a:pt x="0" y="434340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8" y="521208"/>
                </a:lnTo>
                <a:lnTo>
                  <a:pt x="3067812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80" y="434340"/>
                </a:lnTo>
                <a:lnTo>
                  <a:pt x="3154680" y="86868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2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85416" y="3800855"/>
            <a:ext cx="8095615" cy="2005964"/>
            <a:chOff x="2185416" y="3800855"/>
            <a:chExt cx="8095615" cy="200596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416" y="3977639"/>
              <a:ext cx="2438400" cy="1828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96967" y="4477511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6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6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5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29272" y="5111495"/>
              <a:ext cx="3152140" cy="524510"/>
            </a:xfrm>
            <a:custGeom>
              <a:avLst/>
              <a:gdLst/>
              <a:ahLst/>
              <a:cxnLst/>
              <a:rect l="l" t="t" r="r" b="b"/>
              <a:pathLst>
                <a:path w="3152140" h="524510">
                  <a:moveTo>
                    <a:pt x="3064255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3064255" y="524255"/>
                  </a:lnTo>
                  <a:lnTo>
                    <a:pt x="3098268" y="517390"/>
                  </a:lnTo>
                  <a:lnTo>
                    <a:pt x="3126041" y="498665"/>
                  </a:lnTo>
                  <a:lnTo>
                    <a:pt x="3144766" y="470892"/>
                  </a:lnTo>
                  <a:lnTo>
                    <a:pt x="3151631" y="436879"/>
                  </a:lnTo>
                  <a:lnTo>
                    <a:pt x="3151631" y="87375"/>
                  </a:lnTo>
                  <a:lnTo>
                    <a:pt x="3144766" y="53363"/>
                  </a:lnTo>
                  <a:lnTo>
                    <a:pt x="3126041" y="25590"/>
                  </a:lnTo>
                  <a:lnTo>
                    <a:pt x="3098268" y="6865"/>
                  </a:lnTo>
                  <a:lnTo>
                    <a:pt x="3064255" y="0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55792" y="3800855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6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30398" y="3351987"/>
            <a:ext cx="2110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4264" y="11612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98817" y="1257046"/>
            <a:ext cx="1923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55791" y="2142744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52031" y="2240660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TENS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90344" y="232562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49448" y="2423921"/>
            <a:ext cx="223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Coordinador/a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33159" y="2468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4">
                <a:moveTo>
                  <a:pt x="3067812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7"/>
                </a:lnTo>
                <a:lnTo>
                  <a:pt x="3067812" y="521207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80" y="434339"/>
                </a:lnTo>
                <a:lnTo>
                  <a:pt x="3154680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30288" y="342391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29383" y="350520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6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6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66186" y="447547"/>
            <a:ext cx="148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43911" y="136550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6"/>
                </a:lnTo>
                <a:lnTo>
                  <a:pt x="3067304" y="524256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79" y="436880"/>
                </a:lnTo>
                <a:lnTo>
                  <a:pt x="3154679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97200" y="1462532"/>
            <a:ext cx="184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62343" y="3081527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8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8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38543" y="3178251"/>
            <a:ext cx="2007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enlace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1951" y="124968"/>
            <a:ext cx="1130935" cy="1950720"/>
            <a:chOff x="1901951" y="124968"/>
            <a:chExt cx="1130935" cy="195072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1951" y="124968"/>
              <a:ext cx="844296" cy="97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415" y="1100328"/>
              <a:ext cx="847344" cy="975360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4792" y="2200655"/>
            <a:ext cx="844295" cy="97536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376164" y="3899992"/>
            <a:ext cx="43757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secundario/hosp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800">
              <a:latin typeface="Calibri"/>
              <a:cs typeface="Calibri"/>
            </a:endParaRPr>
          </a:p>
          <a:p>
            <a:pPr marL="229743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1786127"/>
            <a:ext cx="8034655" cy="490855"/>
          </a:xfrm>
          <a:custGeom>
            <a:avLst/>
            <a:gdLst/>
            <a:ahLst/>
            <a:cxnLst/>
            <a:rect l="l" t="t" r="r" b="b"/>
            <a:pathLst>
              <a:path w="8034655" h="490855">
                <a:moveTo>
                  <a:pt x="7952740" y="0"/>
                </a:moveTo>
                <a:lnTo>
                  <a:pt x="81787" y="0"/>
                </a:lnTo>
                <a:lnTo>
                  <a:pt x="49934" y="6421"/>
                </a:lnTo>
                <a:lnTo>
                  <a:pt x="23939" y="23939"/>
                </a:lnTo>
                <a:lnTo>
                  <a:pt x="6421" y="49934"/>
                </a:lnTo>
                <a:lnTo>
                  <a:pt x="0" y="81787"/>
                </a:lnTo>
                <a:lnTo>
                  <a:pt x="0" y="408939"/>
                </a:lnTo>
                <a:lnTo>
                  <a:pt x="6421" y="440793"/>
                </a:lnTo>
                <a:lnTo>
                  <a:pt x="23939" y="466788"/>
                </a:lnTo>
                <a:lnTo>
                  <a:pt x="49934" y="484306"/>
                </a:lnTo>
                <a:lnTo>
                  <a:pt x="81787" y="490727"/>
                </a:lnTo>
                <a:lnTo>
                  <a:pt x="7952740" y="490727"/>
                </a:lnTo>
                <a:lnTo>
                  <a:pt x="7984593" y="484306"/>
                </a:lnTo>
                <a:lnTo>
                  <a:pt x="8010588" y="466788"/>
                </a:lnTo>
                <a:lnTo>
                  <a:pt x="8028106" y="440793"/>
                </a:lnTo>
                <a:lnTo>
                  <a:pt x="8034528" y="408939"/>
                </a:lnTo>
                <a:lnTo>
                  <a:pt x="8034528" y="81787"/>
                </a:lnTo>
                <a:lnTo>
                  <a:pt x="8028106" y="49934"/>
                </a:lnTo>
                <a:lnTo>
                  <a:pt x="8010588" y="23939"/>
                </a:lnTo>
                <a:lnTo>
                  <a:pt x="7984593" y="6421"/>
                </a:lnTo>
                <a:lnTo>
                  <a:pt x="7952740" y="0"/>
                </a:lnTo>
                <a:close/>
              </a:path>
            </a:pathLst>
          </a:custGeom>
          <a:solidFill>
            <a:srgbClr val="BE9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2934" y="1868246"/>
            <a:ext cx="2110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Referente</a:t>
            </a:r>
            <a:r>
              <a:rPr spc="-5" dirty="0"/>
              <a:t> </a:t>
            </a:r>
            <a:r>
              <a:rPr dirty="0"/>
              <a:t>local</a:t>
            </a:r>
            <a:r>
              <a:rPr spc="-60" dirty="0"/>
              <a:t> </a:t>
            </a:r>
            <a:r>
              <a:rPr spc="-10" dirty="0"/>
              <a:t>ECICEP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1247" y="158495"/>
            <a:ext cx="1572768" cy="15758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96439" y="2453639"/>
            <a:ext cx="8010525" cy="1569720"/>
          </a:xfrm>
          <a:prstGeom prst="rect">
            <a:avLst/>
          </a:prstGeom>
          <a:solidFill>
            <a:srgbClr val="FFFFFF"/>
          </a:solidFill>
          <a:ln w="12192">
            <a:solidFill>
              <a:srgbClr val="FFC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254"/>
              </a:spcBef>
              <a:buFont typeface="Wingdings"/>
              <a:buChar char=""/>
              <a:tabLst>
                <a:tab pos="377825" algn="l"/>
              </a:tabLst>
            </a:pPr>
            <a:r>
              <a:rPr sz="1600" spc="-10" dirty="0">
                <a:latin typeface="Calibri"/>
                <a:cs typeface="Calibri"/>
              </a:rPr>
              <a:t>Profesional</a:t>
            </a:r>
            <a:r>
              <a:rPr sz="1600" dirty="0">
                <a:latin typeface="Calibri"/>
                <a:cs typeface="Calibri"/>
              </a:rPr>
              <a:t> 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centro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salud,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equipo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gestor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DSSÑ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comunal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contactará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iniciar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implementación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ECICEP.</a:t>
            </a:r>
            <a:endParaRPr sz="160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buFont typeface="Wingdings"/>
              <a:buChar char=""/>
              <a:tabLst>
                <a:tab pos="377190" algn="l"/>
              </a:tabLst>
            </a:pPr>
            <a:r>
              <a:rPr sz="1600" dirty="0">
                <a:latin typeface="Calibri"/>
                <a:cs typeface="Calibri"/>
              </a:rPr>
              <a:t>Año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2021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sugerimos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encargado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Programa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mayores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primera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instancia</a:t>
            </a:r>
            <a:endParaRPr sz="16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asumiera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este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rol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y/o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encargado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programa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adulto.</a:t>
            </a:r>
            <a:endParaRPr sz="1600">
              <a:latin typeface="Calibri"/>
              <a:cs typeface="Calibri"/>
            </a:endParaRPr>
          </a:p>
          <a:p>
            <a:pPr marL="377190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7190" algn="l"/>
              </a:tabLst>
            </a:pPr>
            <a:r>
              <a:rPr sz="1600" dirty="0">
                <a:latin typeface="Calibri"/>
                <a:cs typeface="Calibri"/>
              </a:rPr>
              <a:t>Ser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responsable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liderar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implementación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establecimiento.</a:t>
            </a:r>
            <a:endParaRPr sz="160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Font typeface="Wingdings"/>
              <a:buChar char=""/>
              <a:tabLst>
                <a:tab pos="377825" algn="l"/>
              </a:tabLst>
            </a:pPr>
            <a:r>
              <a:rPr sz="1600" dirty="0">
                <a:latin typeface="Calibri"/>
                <a:cs typeface="Calibri"/>
              </a:rPr>
              <a:t>Monitoreo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retroalimentación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brechas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metas.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98594" y="4474209"/>
            <a:ext cx="5666740" cy="1543050"/>
            <a:chOff x="4498594" y="4474209"/>
            <a:chExt cx="5666740" cy="1543050"/>
          </a:xfrm>
        </p:grpSpPr>
        <p:sp>
          <p:nvSpPr>
            <p:cNvPr id="7" name="object 7"/>
            <p:cNvSpPr/>
            <p:nvPr/>
          </p:nvSpPr>
          <p:spPr>
            <a:xfrm>
              <a:off x="4504944" y="4480559"/>
              <a:ext cx="5654040" cy="1530350"/>
            </a:xfrm>
            <a:custGeom>
              <a:avLst/>
              <a:gdLst/>
              <a:ahLst/>
              <a:cxnLst/>
              <a:rect l="l" t="t" r="r" b="b"/>
              <a:pathLst>
                <a:path w="5654040" h="1530350">
                  <a:moveTo>
                    <a:pt x="5399024" y="0"/>
                  </a:moveTo>
                  <a:lnTo>
                    <a:pt x="255015" y="0"/>
                  </a:lnTo>
                  <a:lnTo>
                    <a:pt x="209176" y="4108"/>
                  </a:lnTo>
                  <a:lnTo>
                    <a:pt x="166032" y="15954"/>
                  </a:lnTo>
                  <a:lnTo>
                    <a:pt x="126303" y="34816"/>
                  </a:lnTo>
                  <a:lnTo>
                    <a:pt x="90711" y="59976"/>
                  </a:lnTo>
                  <a:lnTo>
                    <a:pt x="59976" y="90711"/>
                  </a:lnTo>
                  <a:lnTo>
                    <a:pt x="34816" y="126303"/>
                  </a:lnTo>
                  <a:lnTo>
                    <a:pt x="15954" y="166032"/>
                  </a:lnTo>
                  <a:lnTo>
                    <a:pt x="4108" y="209176"/>
                  </a:lnTo>
                  <a:lnTo>
                    <a:pt x="0" y="255015"/>
                  </a:lnTo>
                  <a:lnTo>
                    <a:pt x="0" y="1275080"/>
                  </a:lnTo>
                  <a:lnTo>
                    <a:pt x="4108" y="1320919"/>
                  </a:lnTo>
                  <a:lnTo>
                    <a:pt x="15954" y="1364063"/>
                  </a:lnTo>
                  <a:lnTo>
                    <a:pt x="34816" y="1403792"/>
                  </a:lnTo>
                  <a:lnTo>
                    <a:pt x="59976" y="1439384"/>
                  </a:lnTo>
                  <a:lnTo>
                    <a:pt x="90711" y="1470119"/>
                  </a:lnTo>
                  <a:lnTo>
                    <a:pt x="126303" y="1495279"/>
                  </a:lnTo>
                  <a:lnTo>
                    <a:pt x="166032" y="1514141"/>
                  </a:lnTo>
                  <a:lnTo>
                    <a:pt x="209176" y="1525987"/>
                  </a:lnTo>
                  <a:lnTo>
                    <a:pt x="255015" y="1530095"/>
                  </a:lnTo>
                  <a:lnTo>
                    <a:pt x="5399024" y="1530095"/>
                  </a:lnTo>
                  <a:lnTo>
                    <a:pt x="5444863" y="1525987"/>
                  </a:lnTo>
                  <a:lnTo>
                    <a:pt x="5488007" y="1514141"/>
                  </a:lnTo>
                  <a:lnTo>
                    <a:pt x="5527736" y="1495279"/>
                  </a:lnTo>
                  <a:lnTo>
                    <a:pt x="5563328" y="1470119"/>
                  </a:lnTo>
                  <a:lnTo>
                    <a:pt x="5594063" y="1439384"/>
                  </a:lnTo>
                  <a:lnTo>
                    <a:pt x="5619223" y="1403792"/>
                  </a:lnTo>
                  <a:lnTo>
                    <a:pt x="5638085" y="1364063"/>
                  </a:lnTo>
                  <a:lnTo>
                    <a:pt x="5649931" y="1320919"/>
                  </a:lnTo>
                  <a:lnTo>
                    <a:pt x="5654039" y="1275080"/>
                  </a:lnTo>
                  <a:lnTo>
                    <a:pt x="5654039" y="255015"/>
                  </a:lnTo>
                  <a:lnTo>
                    <a:pt x="5649931" y="209176"/>
                  </a:lnTo>
                  <a:lnTo>
                    <a:pt x="5638085" y="166032"/>
                  </a:lnTo>
                  <a:lnTo>
                    <a:pt x="5619223" y="126303"/>
                  </a:lnTo>
                  <a:lnTo>
                    <a:pt x="5594063" y="90711"/>
                  </a:lnTo>
                  <a:lnTo>
                    <a:pt x="5563328" y="59976"/>
                  </a:lnTo>
                  <a:lnTo>
                    <a:pt x="5527736" y="34816"/>
                  </a:lnTo>
                  <a:lnTo>
                    <a:pt x="5488007" y="15954"/>
                  </a:lnTo>
                  <a:lnTo>
                    <a:pt x="5444863" y="4108"/>
                  </a:lnTo>
                  <a:lnTo>
                    <a:pt x="5399024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4944" y="4480559"/>
              <a:ext cx="5654040" cy="1530350"/>
            </a:xfrm>
            <a:custGeom>
              <a:avLst/>
              <a:gdLst/>
              <a:ahLst/>
              <a:cxnLst/>
              <a:rect l="l" t="t" r="r" b="b"/>
              <a:pathLst>
                <a:path w="5654040" h="1530350">
                  <a:moveTo>
                    <a:pt x="0" y="255015"/>
                  </a:moveTo>
                  <a:lnTo>
                    <a:pt x="4108" y="209176"/>
                  </a:lnTo>
                  <a:lnTo>
                    <a:pt x="15954" y="166032"/>
                  </a:lnTo>
                  <a:lnTo>
                    <a:pt x="34816" y="126303"/>
                  </a:lnTo>
                  <a:lnTo>
                    <a:pt x="59976" y="90711"/>
                  </a:lnTo>
                  <a:lnTo>
                    <a:pt x="90711" y="59976"/>
                  </a:lnTo>
                  <a:lnTo>
                    <a:pt x="126303" y="34816"/>
                  </a:lnTo>
                  <a:lnTo>
                    <a:pt x="166032" y="15954"/>
                  </a:lnTo>
                  <a:lnTo>
                    <a:pt x="209176" y="4108"/>
                  </a:lnTo>
                  <a:lnTo>
                    <a:pt x="255015" y="0"/>
                  </a:lnTo>
                  <a:lnTo>
                    <a:pt x="5399024" y="0"/>
                  </a:lnTo>
                  <a:lnTo>
                    <a:pt x="5444863" y="4108"/>
                  </a:lnTo>
                  <a:lnTo>
                    <a:pt x="5488007" y="15954"/>
                  </a:lnTo>
                  <a:lnTo>
                    <a:pt x="5527736" y="34816"/>
                  </a:lnTo>
                  <a:lnTo>
                    <a:pt x="5563328" y="59976"/>
                  </a:lnTo>
                  <a:lnTo>
                    <a:pt x="5594063" y="90711"/>
                  </a:lnTo>
                  <a:lnTo>
                    <a:pt x="5619223" y="126303"/>
                  </a:lnTo>
                  <a:lnTo>
                    <a:pt x="5638085" y="166032"/>
                  </a:lnTo>
                  <a:lnTo>
                    <a:pt x="5649931" y="209176"/>
                  </a:lnTo>
                  <a:lnTo>
                    <a:pt x="5654039" y="255015"/>
                  </a:lnTo>
                  <a:lnTo>
                    <a:pt x="5654039" y="1275080"/>
                  </a:lnTo>
                  <a:lnTo>
                    <a:pt x="5649931" y="1320919"/>
                  </a:lnTo>
                  <a:lnTo>
                    <a:pt x="5638085" y="1364063"/>
                  </a:lnTo>
                  <a:lnTo>
                    <a:pt x="5619223" y="1403792"/>
                  </a:lnTo>
                  <a:lnTo>
                    <a:pt x="5594063" y="1439384"/>
                  </a:lnTo>
                  <a:lnTo>
                    <a:pt x="5563328" y="1470119"/>
                  </a:lnTo>
                  <a:lnTo>
                    <a:pt x="5527736" y="1495279"/>
                  </a:lnTo>
                  <a:lnTo>
                    <a:pt x="5488007" y="1514141"/>
                  </a:lnTo>
                  <a:lnTo>
                    <a:pt x="5444863" y="1525987"/>
                  </a:lnTo>
                  <a:lnTo>
                    <a:pt x="5399024" y="1530095"/>
                  </a:lnTo>
                  <a:lnTo>
                    <a:pt x="255015" y="1530095"/>
                  </a:lnTo>
                  <a:lnTo>
                    <a:pt x="209176" y="1525987"/>
                  </a:lnTo>
                  <a:lnTo>
                    <a:pt x="166032" y="1514141"/>
                  </a:lnTo>
                  <a:lnTo>
                    <a:pt x="126303" y="1495279"/>
                  </a:lnTo>
                  <a:lnTo>
                    <a:pt x="90711" y="1470119"/>
                  </a:lnTo>
                  <a:lnTo>
                    <a:pt x="59976" y="1439384"/>
                  </a:lnTo>
                  <a:lnTo>
                    <a:pt x="34816" y="1403792"/>
                  </a:lnTo>
                  <a:lnTo>
                    <a:pt x="15954" y="1364063"/>
                  </a:lnTo>
                  <a:lnTo>
                    <a:pt x="4108" y="1320919"/>
                  </a:lnTo>
                  <a:lnTo>
                    <a:pt x="0" y="1275080"/>
                  </a:lnTo>
                  <a:lnTo>
                    <a:pt x="0" y="255015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60772" y="4580001"/>
            <a:ext cx="513270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profesional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menos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años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experiencia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coordinación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conozca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funcionamiento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técnico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administrativo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local (RCE,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metas,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IAAPS,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COMGES,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Programación,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Agenda,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etc.)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capaz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proponer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soluciones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problemas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presenten.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capacite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cursos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gestione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 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Salud.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realice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coordinaciones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todas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áreas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internas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requieran,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para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Calibri"/>
                <a:cs typeface="Calibri"/>
              </a:rPr>
              <a:t>garantizar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éxito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ECICEP.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9823" y="4261103"/>
            <a:ext cx="2865120" cy="1435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539495"/>
            <a:ext cx="5876925" cy="408940"/>
          </a:xfrm>
          <a:custGeom>
            <a:avLst/>
            <a:gdLst/>
            <a:ahLst/>
            <a:cxnLst/>
            <a:rect l="l" t="t" r="r" b="b"/>
            <a:pathLst>
              <a:path w="5876925" h="408940">
                <a:moveTo>
                  <a:pt x="5808472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1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2"/>
                </a:lnTo>
                <a:lnTo>
                  <a:pt x="41576" y="403082"/>
                </a:lnTo>
                <a:lnTo>
                  <a:pt x="68072" y="408431"/>
                </a:lnTo>
                <a:lnTo>
                  <a:pt x="5808472" y="408431"/>
                </a:lnTo>
                <a:lnTo>
                  <a:pt x="5834967" y="403082"/>
                </a:lnTo>
                <a:lnTo>
                  <a:pt x="5856605" y="388492"/>
                </a:lnTo>
                <a:lnTo>
                  <a:pt x="5871194" y="366855"/>
                </a:lnTo>
                <a:lnTo>
                  <a:pt x="5876544" y="340359"/>
                </a:lnTo>
                <a:lnTo>
                  <a:pt x="5876544" y="68071"/>
                </a:lnTo>
                <a:lnTo>
                  <a:pt x="5871194" y="41576"/>
                </a:lnTo>
                <a:lnTo>
                  <a:pt x="5856605" y="19938"/>
                </a:lnTo>
                <a:lnTo>
                  <a:pt x="5834967" y="5349"/>
                </a:lnTo>
                <a:lnTo>
                  <a:pt x="580847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82918" y="580135"/>
            <a:ext cx="1843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Equipo</a:t>
            </a:r>
            <a:r>
              <a:rPr spc="-35" dirty="0"/>
              <a:t> </a:t>
            </a:r>
            <a:r>
              <a:rPr dirty="0"/>
              <a:t>local</a:t>
            </a:r>
            <a:r>
              <a:rPr spc="-65" dirty="0"/>
              <a:t> </a:t>
            </a:r>
            <a:r>
              <a:rPr spc="-10" dirty="0"/>
              <a:t>ECICEP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39" y="402336"/>
            <a:ext cx="2545080" cy="25085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53767" y="3230879"/>
            <a:ext cx="8415655" cy="2307590"/>
          </a:xfrm>
          <a:prstGeom prst="rect">
            <a:avLst/>
          </a:prstGeom>
          <a:solidFill>
            <a:srgbClr val="FFFFFF"/>
          </a:solidFill>
          <a:ln w="12192">
            <a:solidFill>
              <a:srgbClr val="5B9BD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77190" indent="-286385">
              <a:lnSpc>
                <a:spcPct val="100000"/>
              </a:lnSpc>
              <a:spcBef>
                <a:spcPts val="254"/>
              </a:spcBef>
              <a:buFont typeface="Wingdings"/>
              <a:buChar char=""/>
              <a:tabLst>
                <a:tab pos="377190" algn="l"/>
              </a:tabLst>
            </a:pPr>
            <a:r>
              <a:rPr sz="1600" spc="-10" dirty="0">
                <a:latin typeface="Calibri"/>
                <a:cs typeface="Calibri"/>
              </a:rPr>
              <a:t>Liderará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construcción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implementación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proceso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cambio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interior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organización.</a:t>
            </a:r>
            <a:endParaRPr sz="1600">
              <a:latin typeface="Calibri"/>
              <a:cs typeface="Calibri"/>
            </a:endParaRPr>
          </a:p>
          <a:p>
            <a:pPr marL="376555" marR="243840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7825" algn="l"/>
              </a:tabLst>
            </a:pPr>
            <a:r>
              <a:rPr sz="1600" dirty="0">
                <a:latin typeface="Calibri"/>
                <a:cs typeface="Calibri"/>
              </a:rPr>
              <a:t>Se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sugiere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conformación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equipos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operativos,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cuenten con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designación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un 	</a:t>
            </a:r>
            <a:r>
              <a:rPr sz="1600" spc="-10" dirty="0">
                <a:latin typeface="Calibri"/>
                <a:cs typeface="Calibri"/>
              </a:rPr>
              <a:t>encargado,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participación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continua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director/a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centro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salud,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jefes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sectores, 	incorporar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otros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profesionales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referentes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curso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vida,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facilitador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intercultural,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gestor 	comunitario,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técnicos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enfermería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nivel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superior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(TENS)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y/o,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administrativos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admisión, 	</a:t>
            </a:r>
            <a:r>
              <a:rPr sz="1600" dirty="0">
                <a:latin typeface="Calibri"/>
                <a:cs typeface="Calibri"/>
              </a:rPr>
              <a:t>entre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otros.</a:t>
            </a:r>
            <a:endParaRPr sz="1600">
              <a:latin typeface="Calibri"/>
              <a:cs typeface="Calibri"/>
            </a:endParaRPr>
          </a:p>
          <a:p>
            <a:pPr marL="376555" marR="511809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7825" algn="l"/>
              </a:tabLst>
            </a:pPr>
            <a:r>
              <a:rPr sz="1600" dirty="0">
                <a:latin typeface="Calibri"/>
                <a:cs typeface="Calibri"/>
              </a:rPr>
              <a:t>Se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propone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calendarizar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reuniones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semanales,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puedan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participar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referentes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del 	</a:t>
            </a:r>
            <a:r>
              <a:rPr sz="1600" dirty="0">
                <a:latin typeface="Calibri"/>
                <a:cs typeface="Calibri"/>
              </a:rPr>
              <a:t>Servicio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Salud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encargado/a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comunal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ECICEP,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objetivo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acompañar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los 	</a:t>
            </a:r>
            <a:r>
              <a:rPr sz="1600" dirty="0">
                <a:latin typeface="Calibri"/>
                <a:cs typeface="Calibri"/>
              </a:rPr>
              <a:t>equipos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proceso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transformación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53128" y="1097280"/>
            <a:ext cx="1917700" cy="408940"/>
          </a:xfrm>
          <a:custGeom>
            <a:avLst/>
            <a:gdLst/>
            <a:ahLst/>
            <a:cxnLst/>
            <a:rect l="l" t="t" r="r" b="b"/>
            <a:pathLst>
              <a:path w="1917700" h="408940">
                <a:moveTo>
                  <a:pt x="1849120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8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1849120" y="408432"/>
                </a:lnTo>
                <a:lnTo>
                  <a:pt x="1875615" y="403082"/>
                </a:lnTo>
                <a:lnTo>
                  <a:pt x="1897253" y="388493"/>
                </a:lnTo>
                <a:lnTo>
                  <a:pt x="1911842" y="366855"/>
                </a:lnTo>
                <a:lnTo>
                  <a:pt x="1917192" y="340360"/>
                </a:lnTo>
                <a:lnTo>
                  <a:pt x="1917192" y="68072"/>
                </a:lnTo>
                <a:lnTo>
                  <a:pt x="1911842" y="41576"/>
                </a:lnTo>
                <a:lnTo>
                  <a:pt x="1897253" y="19938"/>
                </a:lnTo>
                <a:lnTo>
                  <a:pt x="1875615" y="5349"/>
                </a:lnTo>
                <a:lnTo>
                  <a:pt x="1849120" y="0"/>
                </a:lnTo>
                <a:close/>
              </a:path>
            </a:pathLst>
          </a:custGeom>
          <a:solidFill>
            <a:srgbClr val="C55A1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3128" y="1591055"/>
            <a:ext cx="2969260" cy="408940"/>
          </a:xfrm>
          <a:custGeom>
            <a:avLst/>
            <a:gdLst/>
            <a:ahLst/>
            <a:cxnLst/>
            <a:rect l="l" t="t" r="r" b="b"/>
            <a:pathLst>
              <a:path w="2969259" h="408939">
                <a:moveTo>
                  <a:pt x="2900679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8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2900679" y="408432"/>
                </a:lnTo>
                <a:lnTo>
                  <a:pt x="2927175" y="403082"/>
                </a:lnTo>
                <a:lnTo>
                  <a:pt x="2948813" y="388493"/>
                </a:lnTo>
                <a:lnTo>
                  <a:pt x="2963402" y="366855"/>
                </a:lnTo>
                <a:lnTo>
                  <a:pt x="2968752" y="340360"/>
                </a:lnTo>
                <a:lnTo>
                  <a:pt x="2968752" y="68072"/>
                </a:lnTo>
                <a:lnTo>
                  <a:pt x="2963402" y="41576"/>
                </a:lnTo>
                <a:lnTo>
                  <a:pt x="2948813" y="19938"/>
                </a:lnTo>
                <a:lnTo>
                  <a:pt x="2927175" y="5349"/>
                </a:lnTo>
                <a:lnTo>
                  <a:pt x="2900679" y="0"/>
                </a:lnTo>
                <a:close/>
              </a:path>
            </a:pathLst>
          </a:custGeom>
          <a:solidFill>
            <a:srgbClr val="C55A1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2135" y="1097280"/>
            <a:ext cx="1823085" cy="408940"/>
          </a:xfrm>
          <a:custGeom>
            <a:avLst/>
            <a:gdLst/>
            <a:ahLst/>
            <a:cxnLst/>
            <a:rect l="l" t="t" r="r" b="b"/>
            <a:pathLst>
              <a:path w="1823084" h="408940">
                <a:moveTo>
                  <a:pt x="1754632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8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1754632" y="408432"/>
                </a:lnTo>
                <a:lnTo>
                  <a:pt x="1781127" y="403082"/>
                </a:lnTo>
                <a:lnTo>
                  <a:pt x="1802764" y="388493"/>
                </a:lnTo>
                <a:lnTo>
                  <a:pt x="1817354" y="366855"/>
                </a:lnTo>
                <a:lnTo>
                  <a:pt x="1822704" y="340360"/>
                </a:lnTo>
                <a:lnTo>
                  <a:pt x="1822704" y="68072"/>
                </a:lnTo>
                <a:lnTo>
                  <a:pt x="1817354" y="41576"/>
                </a:lnTo>
                <a:lnTo>
                  <a:pt x="1802764" y="19938"/>
                </a:lnTo>
                <a:lnTo>
                  <a:pt x="1781127" y="5349"/>
                </a:lnTo>
                <a:lnTo>
                  <a:pt x="1754632" y="0"/>
                </a:lnTo>
                <a:close/>
              </a:path>
            </a:pathLst>
          </a:custGeom>
          <a:solidFill>
            <a:srgbClr val="C55A1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4176" y="1578863"/>
            <a:ext cx="2865120" cy="408940"/>
          </a:xfrm>
          <a:custGeom>
            <a:avLst/>
            <a:gdLst/>
            <a:ahLst/>
            <a:cxnLst/>
            <a:rect l="l" t="t" r="r" b="b"/>
            <a:pathLst>
              <a:path w="2865120" h="408939">
                <a:moveTo>
                  <a:pt x="2797048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8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2797048" y="408432"/>
                </a:lnTo>
                <a:lnTo>
                  <a:pt x="2823543" y="403082"/>
                </a:lnTo>
                <a:lnTo>
                  <a:pt x="2845181" y="388493"/>
                </a:lnTo>
                <a:lnTo>
                  <a:pt x="2859770" y="366855"/>
                </a:lnTo>
                <a:lnTo>
                  <a:pt x="2865120" y="340360"/>
                </a:lnTo>
                <a:lnTo>
                  <a:pt x="2865120" y="68072"/>
                </a:lnTo>
                <a:lnTo>
                  <a:pt x="2859770" y="41576"/>
                </a:lnTo>
                <a:lnTo>
                  <a:pt x="2845181" y="19938"/>
                </a:lnTo>
                <a:lnTo>
                  <a:pt x="2823543" y="5349"/>
                </a:lnTo>
                <a:lnTo>
                  <a:pt x="2797048" y="0"/>
                </a:lnTo>
                <a:close/>
              </a:path>
            </a:pathLst>
          </a:custGeom>
          <a:solidFill>
            <a:srgbClr val="C55A1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3607" y="1097280"/>
            <a:ext cx="2075814" cy="408940"/>
          </a:xfrm>
          <a:custGeom>
            <a:avLst/>
            <a:gdLst/>
            <a:ahLst/>
            <a:cxnLst/>
            <a:rect l="l" t="t" r="r" b="b"/>
            <a:pathLst>
              <a:path w="2075815" h="408940">
                <a:moveTo>
                  <a:pt x="2007616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9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2007616" y="408432"/>
                </a:lnTo>
                <a:lnTo>
                  <a:pt x="2034111" y="403082"/>
                </a:lnTo>
                <a:lnTo>
                  <a:pt x="2055749" y="388493"/>
                </a:lnTo>
                <a:lnTo>
                  <a:pt x="2070338" y="366855"/>
                </a:lnTo>
                <a:lnTo>
                  <a:pt x="2075688" y="340360"/>
                </a:lnTo>
                <a:lnTo>
                  <a:pt x="2075688" y="68072"/>
                </a:lnTo>
                <a:lnTo>
                  <a:pt x="2070338" y="41576"/>
                </a:lnTo>
                <a:lnTo>
                  <a:pt x="2055749" y="19938"/>
                </a:lnTo>
                <a:lnTo>
                  <a:pt x="2034111" y="5349"/>
                </a:lnTo>
                <a:lnTo>
                  <a:pt x="2007616" y="0"/>
                </a:lnTo>
                <a:close/>
              </a:path>
            </a:pathLst>
          </a:custGeom>
          <a:solidFill>
            <a:srgbClr val="C55A1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3128" y="2087879"/>
            <a:ext cx="2075814" cy="408940"/>
          </a:xfrm>
          <a:custGeom>
            <a:avLst/>
            <a:gdLst/>
            <a:ahLst/>
            <a:cxnLst/>
            <a:rect l="l" t="t" r="r" b="b"/>
            <a:pathLst>
              <a:path w="2075815" h="408939">
                <a:moveTo>
                  <a:pt x="2007616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8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2007616" y="408432"/>
                </a:lnTo>
                <a:lnTo>
                  <a:pt x="2034111" y="403082"/>
                </a:lnTo>
                <a:lnTo>
                  <a:pt x="2055749" y="388493"/>
                </a:lnTo>
                <a:lnTo>
                  <a:pt x="2070338" y="366855"/>
                </a:lnTo>
                <a:lnTo>
                  <a:pt x="2075688" y="340360"/>
                </a:lnTo>
                <a:lnTo>
                  <a:pt x="2075688" y="68072"/>
                </a:lnTo>
                <a:lnTo>
                  <a:pt x="2070338" y="41576"/>
                </a:lnTo>
                <a:lnTo>
                  <a:pt x="2055749" y="19938"/>
                </a:lnTo>
                <a:lnTo>
                  <a:pt x="2034111" y="5349"/>
                </a:lnTo>
                <a:lnTo>
                  <a:pt x="2007616" y="0"/>
                </a:lnTo>
                <a:close/>
              </a:path>
            </a:pathLst>
          </a:custGeom>
          <a:solidFill>
            <a:srgbClr val="C55A1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50735" y="2087879"/>
            <a:ext cx="3718560" cy="408940"/>
          </a:xfrm>
          <a:custGeom>
            <a:avLst/>
            <a:gdLst/>
            <a:ahLst/>
            <a:cxnLst/>
            <a:rect l="l" t="t" r="r" b="b"/>
            <a:pathLst>
              <a:path w="3718559" h="408939">
                <a:moveTo>
                  <a:pt x="3650488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9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3650488" y="408432"/>
                </a:lnTo>
                <a:lnTo>
                  <a:pt x="3676983" y="403082"/>
                </a:lnTo>
                <a:lnTo>
                  <a:pt x="3698621" y="388493"/>
                </a:lnTo>
                <a:lnTo>
                  <a:pt x="3713210" y="366855"/>
                </a:lnTo>
                <a:lnTo>
                  <a:pt x="3718560" y="340360"/>
                </a:lnTo>
                <a:lnTo>
                  <a:pt x="3718560" y="68072"/>
                </a:lnTo>
                <a:lnTo>
                  <a:pt x="3713210" y="41576"/>
                </a:lnTo>
                <a:lnTo>
                  <a:pt x="3698621" y="19938"/>
                </a:lnTo>
                <a:lnTo>
                  <a:pt x="3676983" y="5349"/>
                </a:lnTo>
                <a:lnTo>
                  <a:pt x="3650488" y="0"/>
                </a:lnTo>
                <a:close/>
              </a:path>
            </a:pathLst>
          </a:custGeom>
          <a:solidFill>
            <a:srgbClr val="2E549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0735" y="2560320"/>
            <a:ext cx="3718560" cy="405765"/>
          </a:xfrm>
          <a:custGeom>
            <a:avLst/>
            <a:gdLst/>
            <a:ahLst/>
            <a:cxnLst/>
            <a:rect l="l" t="t" r="r" b="b"/>
            <a:pathLst>
              <a:path w="3718559" h="405764">
                <a:moveTo>
                  <a:pt x="3650996" y="0"/>
                </a:moveTo>
                <a:lnTo>
                  <a:pt x="67564" y="0"/>
                </a:lnTo>
                <a:lnTo>
                  <a:pt x="41255" y="5306"/>
                </a:lnTo>
                <a:lnTo>
                  <a:pt x="19780" y="19780"/>
                </a:lnTo>
                <a:lnTo>
                  <a:pt x="5306" y="41255"/>
                </a:lnTo>
                <a:lnTo>
                  <a:pt x="0" y="67563"/>
                </a:lnTo>
                <a:lnTo>
                  <a:pt x="0" y="337819"/>
                </a:lnTo>
                <a:lnTo>
                  <a:pt x="5306" y="364128"/>
                </a:lnTo>
                <a:lnTo>
                  <a:pt x="19780" y="385603"/>
                </a:lnTo>
                <a:lnTo>
                  <a:pt x="41255" y="400077"/>
                </a:lnTo>
                <a:lnTo>
                  <a:pt x="67564" y="405383"/>
                </a:lnTo>
                <a:lnTo>
                  <a:pt x="3650996" y="405383"/>
                </a:lnTo>
                <a:lnTo>
                  <a:pt x="3677304" y="400077"/>
                </a:lnTo>
                <a:lnTo>
                  <a:pt x="3698779" y="385603"/>
                </a:lnTo>
                <a:lnTo>
                  <a:pt x="3713253" y="364128"/>
                </a:lnTo>
                <a:lnTo>
                  <a:pt x="3718560" y="337819"/>
                </a:lnTo>
                <a:lnTo>
                  <a:pt x="3718560" y="67563"/>
                </a:lnTo>
                <a:lnTo>
                  <a:pt x="3713253" y="41255"/>
                </a:lnTo>
                <a:lnTo>
                  <a:pt x="3698779" y="19780"/>
                </a:lnTo>
                <a:lnTo>
                  <a:pt x="3677304" y="5306"/>
                </a:lnTo>
                <a:lnTo>
                  <a:pt x="3650996" y="0"/>
                </a:lnTo>
                <a:close/>
              </a:path>
            </a:pathLst>
          </a:custGeom>
          <a:solidFill>
            <a:srgbClr val="2E549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3128" y="2569464"/>
            <a:ext cx="2075814" cy="408940"/>
          </a:xfrm>
          <a:custGeom>
            <a:avLst/>
            <a:gdLst/>
            <a:ahLst/>
            <a:cxnLst/>
            <a:rect l="l" t="t" r="r" b="b"/>
            <a:pathLst>
              <a:path w="2075815" h="408939">
                <a:moveTo>
                  <a:pt x="2007616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8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2007616" y="408432"/>
                </a:lnTo>
                <a:lnTo>
                  <a:pt x="2034111" y="403082"/>
                </a:lnTo>
                <a:lnTo>
                  <a:pt x="2055749" y="388493"/>
                </a:lnTo>
                <a:lnTo>
                  <a:pt x="2070338" y="366855"/>
                </a:lnTo>
                <a:lnTo>
                  <a:pt x="2075688" y="340360"/>
                </a:lnTo>
                <a:lnTo>
                  <a:pt x="2075688" y="68072"/>
                </a:lnTo>
                <a:lnTo>
                  <a:pt x="2070338" y="41576"/>
                </a:lnTo>
                <a:lnTo>
                  <a:pt x="2055749" y="19938"/>
                </a:lnTo>
                <a:lnTo>
                  <a:pt x="2034111" y="5349"/>
                </a:lnTo>
                <a:lnTo>
                  <a:pt x="2007616" y="0"/>
                </a:lnTo>
                <a:close/>
              </a:path>
            </a:pathLst>
          </a:custGeom>
          <a:solidFill>
            <a:srgbClr val="C55A1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  <a:tabLst>
                <a:tab pos="2001520" algn="l"/>
                <a:tab pos="4057015" algn="l"/>
              </a:tabLst>
            </a:pPr>
            <a:r>
              <a:rPr spc="-10" dirty="0"/>
              <a:t>Encargado</a:t>
            </a:r>
            <a:r>
              <a:rPr spc="-65" dirty="0"/>
              <a:t> </a:t>
            </a:r>
            <a:r>
              <a:rPr spc="-10" dirty="0"/>
              <a:t>Adulto</a:t>
            </a:r>
            <a:r>
              <a:rPr dirty="0"/>
              <a:t>	</a:t>
            </a:r>
            <a:r>
              <a:rPr spc="-10" dirty="0"/>
              <a:t>Encargado</a:t>
            </a:r>
            <a:r>
              <a:rPr spc="-40" dirty="0"/>
              <a:t> </a:t>
            </a:r>
            <a:r>
              <a:rPr spc="-20" dirty="0"/>
              <a:t>MAIS</a:t>
            </a:r>
            <a:r>
              <a:rPr dirty="0"/>
              <a:t>	</a:t>
            </a:r>
            <a:r>
              <a:rPr spc="-10" dirty="0"/>
              <a:t>Encargado</a:t>
            </a:r>
            <a:r>
              <a:rPr spc="-65" dirty="0"/>
              <a:t> </a:t>
            </a:r>
            <a:r>
              <a:rPr spc="-25" dirty="0"/>
              <a:t>ERA</a:t>
            </a:r>
          </a:p>
          <a:p>
            <a:pPr marL="22225" marR="7620" indent="-9525">
              <a:lnSpc>
                <a:spcPct val="180600"/>
              </a:lnSpc>
              <a:tabLst>
                <a:tab pos="2939415" algn="l"/>
                <a:tab pos="3273425" algn="l"/>
              </a:tabLst>
            </a:pPr>
            <a:r>
              <a:rPr spc="-10" dirty="0"/>
              <a:t>Encargado</a:t>
            </a:r>
            <a:r>
              <a:rPr spc="-55" dirty="0"/>
              <a:t> </a:t>
            </a:r>
            <a:r>
              <a:rPr spc="-10" dirty="0"/>
              <a:t>Personas</a:t>
            </a:r>
            <a:r>
              <a:rPr spc="-50" dirty="0"/>
              <a:t> </a:t>
            </a:r>
            <a:r>
              <a:rPr spc="-10" dirty="0"/>
              <a:t>mayores</a:t>
            </a:r>
            <a:r>
              <a:rPr dirty="0"/>
              <a:t>		</a:t>
            </a:r>
            <a:r>
              <a:rPr sz="2700" spc="-15" baseline="3086" dirty="0"/>
              <a:t>Encargados</a:t>
            </a:r>
            <a:r>
              <a:rPr sz="2700" spc="-52" baseline="3086" dirty="0"/>
              <a:t> </a:t>
            </a:r>
            <a:r>
              <a:rPr sz="2700" baseline="3086" dirty="0"/>
              <a:t>de</a:t>
            </a:r>
            <a:r>
              <a:rPr sz="2700" spc="-37" baseline="3086" dirty="0"/>
              <a:t> </a:t>
            </a:r>
            <a:r>
              <a:rPr sz="2700" spc="-15" baseline="3086" dirty="0"/>
              <a:t>sectores </a:t>
            </a:r>
            <a:r>
              <a:rPr sz="1800" dirty="0"/>
              <a:t>Equipos</a:t>
            </a:r>
            <a:r>
              <a:rPr sz="1800" spc="-65" dirty="0"/>
              <a:t> </a:t>
            </a:r>
            <a:r>
              <a:rPr sz="1800" spc="-10" dirty="0"/>
              <a:t>psicosocial</a:t>
            </a:r>
            <a:r>
              <a:rPr sz="1800" dirty="0"/>
              <a:t>	Invitados</a:t>
            </a:r>
            <a:r>
              <a:rPr sz="1800" spc="-80" dirty="0"/>
              <a:t> </a:t>
            </a:r>
            <a:r>
              <a:rPr sz="1800" dirty="0"/>
              <a:t>según</a:t>
            </a:r>
            <a:r>
              <a:rPr sz="1800" spc="-60" dirty="0"/>
              <a:t> </a:t>
            </a:r>
            <a:r>
              <a:rPr sz="1800" spc="-20" dirty="0"/>
              <a:t>tema</a:t>
            </a:r>
            <a:endParaRPr sz="1800"/>
          </a:p>
          <a:p>
            <a:pPr marL="271780">
              <a:lnSpc>
                <a:spcPct val="100000"/>
              </a:lnSpc>
              <a:spcBef>
                <a:spcPts val="1650"/>
              </a:spcBef>
              <a:tabLst>
                <a:tab pos="2790190" algn="l"/>
              </a:tabLst>
            </a:pPr>
            <a:r>
              <a:rPr dirty="0"/>
              <a:t>Dupla</a:t>
            </a:r>
            <a:r>
              <a:rPr spc="-30" dirty="0"/>
              <a:t> </a:t>
            </a:r>
            <a:r>
              <a:rPr spc="-10" dirty="0"/>
              <a:t>gestora</a:t>
            </a:r>
            <a:r>
              <a:rPr dirty="0"/>
              <a:t>	</a:t>
            </a:r>
            <a:r>
              <a:rPr sz="2700" baseline="3086" dirty="0"/>
              <a:t>Director</a:t>
            </a:r>
            <a:r>
              <a:rPr sz="2700" spc="-142" baseline="3086" dirty="0"/>
              <a:t> </a:t>
            </a:r>
            <a:r>
              <a:rPr sz="2700" spc="-15" baseline="3086" dirty="0"/>
              <a:t>establecimiento</a:t>
            </a:r>
            <a:endParaRPr sz="2700" baseline="3086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5724144"/>
            <a:ext cx="8194294" cy="8456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3573" y="5821171"/>
            <a:ext cx="25234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ROLES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85416" y="3255264"/>
            <a:ext cx="3377565" cy="2551430"/>
            <a:chOff x="2185416" y="3255264"/>
            <a:chExt cx="3377565" cy="2551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5416" y="3977640"/>
              <a:ext cx="2438400" cy="1828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07920" y="3255264"/>
              <a:ext cx="3154680" cy="521334"/>
            </a:xfrm>
            <a:custGeom>
              <a:avLst/>
              <a:gdLst/>
              <a:ahLst/>
              <a:cxnLst/>
              <a:rect l="l" t="t" r="r" b="b"/>
              <a:pathLst>
                <a:path w="3154679" h="521335">
                  <a:moveTo>
                    <a:pt x="3067812" y="0"/>
                  </a:moveTo>
                  <a:lnTo>
                    <a:pt x="86868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40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8" y="521208"/>
                  </a:lnTo>
                  <a:lnTo>
                    <a:pt x="3067812" y="521208"/>
                  </a:lnTo>
                  <a:lnTo>
                    <a:pt x="3101637" y="514385"/>
                  </a:lnTo>
                  <a:lnTo>
                    <a:pt x="3129248" y="495776"/>
                  </a:lnTo>
                  <a:lnTo>
                    <a:pt x="3147857" y="468165"/>
                  </a:lnTo>
                  <a:lnTo>
                    <a:pt x="3154680" y="434340"/>
                  </a:lnTo>
                  <a:lnTo>
                    <a:pt x="3154680" y="86868"/>
                  </a:lnTo>
                  <a:lnTo>
                    <a:pt x="3147857" y="53042"/>
                  </a:lnTo>
                  <a:lnTo>
                    <a:pt x="3129248" y="25431"/>
                  </a:lnTo>
                  <a:lnTo>
                    <a:pt x="3101637" y="6822"/>
                  </a:lnTo>
                  <a:lnTo>
                    <a:pt x="3067812" y="0"/>
                  </a:lnTo>
                  <a:close/>
                </a:path>
              </a:pathLst>
            </a:custGeom>
            <a:solidFill>
              <a:srgbClr val="FF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30398" y="3351987"/>
            <a:ext cx="2110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4264" y="11612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98817" y="1257046"/>
            <a:ext cx="1923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55791" y="2142744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52031" y="2240660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TENS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Gestor/a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90344" y="232562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9448" y="2423921"/>
            <a:ext cx="223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Coordinador/a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comunal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33159" y="246888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4">
                <a:moveTo>
                  <a:pt x="3067812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7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7"/>
                </a:lnTo>
                <a:lnTo>
                  <a:pt x="3067812" y="521207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80" y="434339"/>
                </a:lnTo>
                <a:lnTo>
                  <a:pt x="3154680" y="86867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89495" y="342391"/>
            <a:ext cx="1843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ECICEP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29383" y="350520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6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79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6" y="524255"/>
                </a:lnTo>
                <a:lnTo>
                  <a:pt x="3067304" y="524255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80" y="436879"/>
                </a:lnTo>
                <a:lnTo>
                  <a:pt x="3154680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66186" y="447547"/>
            <a:ext cx="148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Referente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43911" y="1365503"/>
            <a:ext cx="3154680" cy="524510"/>
          </a:xfrm>
          <a:custGeom>
            <a:avLst/>
            <a:gdLst/>
            <a:ahLst/>
            <a:cxnLst/>
            <a:rect l="l" t="t" r="r" b="b"/>
            <a:pathLst>
              <a:path w="3154679" h="524510">
                <a:moveTo>
                  <a:pt x="3067304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5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6"/>
                </a:lnTo>
                <a:lnTo>
                  <a:pt x="3067304" y="524256"/>
                </a:lnTo>
                <a:lnTo>
                  <a:pt x="3101316" y="517390"/>
                </a:lnTo>
                <a:lnTo>
                  <a:pt x="3129089" y="498665"/>
                </a:lnTo>
                <a:lnTo>
                  <a:pt x="3147814" y="470892"/>
                </a:lnTo>
                <a:lnTo>
                  <a:pt x="3154679" y="436880"/>
                </a:lnTo>
                <a:lnTo>
                  <a:pt x="3154679" y="87375"/>
                </a:lnTo>
                <a:lnTo>
                  <a:pt x="3147814" y="53363"/>
                </a:lnTo>
                <a:lnTo>
                  <a:pt x="3129089" y="25590"/>
                </a:lnTo>
                <a:lnTo>
                  <a:pt x="3101316" y="6865"/>
                </a:lnTo>
                <a:lnTo>
                  <a:pt x="3067304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97200" y="1462532"/>
            <a:ext cx="184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DSSÑ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62343" y="3081527"/>
            <a:ext cx="3154680" cy="521334"/>
          </a:xfrm>
          <a:custGeom>
            <a:avLst/>
            <a:gdLst/>
            <a:ahLst/>
            <a:cxnLst/>
            <a:rect l="l" t="t" r="r" b="b"/>
            <a:pathLst>
              <a:path w="3154679" h="521335">
                <a:moveTo>
                  <a:pt x="3067811" y="0"/>
                </a:moveTo>
                <a:lnTo>
                  <a:pt x="86867" y="0"/>
                </a:lnTo>
                <a:lnTo>
                  <a:pt x="53042" y="6822"/>
                </a:lnTo>
                <a:lnTo>
                  <a:pt x="25431" y="25431"/>
                </a:lnTo>
                <a:lnTo>
                  <a:pt x="6822" y="53042"/>
                </a:lnTo>
                <a:lnTo>
                  <a:pt x="0" y="86868"/>
                </a:lnTo>
                <a:lnTo>
                  <a:pt x="0" y="434339"/>
                </a:lnTo>
                <a:lnTo>
                  <a:pt x="6822" y="468165"/>
                </a:lnTo>
                <a:lnTo>
                  <a:pt x="25431" y="495776"/>
                </a:lnTo>
                <a:lnTo>
                  <a:pt x="53042" y="514385"/>
                </a:lnTo>
                <a:lnTo>
                  <a:pt x="86867" y="521208"/>
                </a:lnTo>
                <a:lnTo>
                  <a:pt x="3067811" y="521208"/>
                </a:lnTo>
                <a:lnTo>
                  <a:pt x="3101637" y="514385"/>
                </a:lnTo>
                <a:lnTo>
                  <a:pt x="3129248" y="495776"/>
                </a:lnTo>
                <a:lnTo>
                  <a:pt x="3147857" y="468165"/>
                </a:lnTo>
                <a:lnTo>
                  <a:pt x="3154679" y="434339"/>
                </a:lnTo>
                <a:lnTo>
                  <a:pt x="3154679" y="86868"/>
                </a:lnTo>
                <a:lnTo>
                  <a:pt x="3147857" y="53042"/>
                </a:lnTo>
                <a:lnTo>
                  <a:pt x="3129248" y="25431"/>
                </a:lnTo>
                <a:lnTo>
                  <a:pt x="3101637" y="6822"/>
                </a:lnTo>
                <a:lnTo>
                  <a:pt x="3067811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764792" y="2200655"/>
            <a:ext cx="8516620" cy="3435350"/>
            <a:chOff x="1764792" y="2200655"/>
            <a:chExt cx="8516620" cy="3435350"/>
          </a:xfrm>
        </p:grpSpPr>
        <p:sp>
          <p:nvSpPr>
            <p:cNvPr id="22" name="object 22"/>
            <p:cNvSpPr/>
            <p:nvPr/>
          </p:nvSpPr>
          <p:spPr>
            <a:xfrm>
              <a:off x="4696968" y="4477511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6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6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5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29272" y="5111495"/>
              <a:ext cx="3152140" cy="524510"/>
            </a:xfrm>
            <a:custGeom>
              <a:avLst/>
              <a:gdLst/>
              <a:ahLst/>
              <a:cxnLst/>
              <a:rect l="l" t="t" r="r" b="b"/>
              <a:pathLst>
                <a:path w="3152140" h="524510">
                  <a:moveTo>
                    <a:pt x="3064255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3064255" y="524255"/>
                  </a:lnTo>
                  <a:lnTo>
                    <a:pt x="3098268" y="517390"/>
                  </a:lnTo>
                  <a:lnTo>
                    <a:pt x="3126041" y="498665"/>
                  </a:lnTo>
                  <a:lnTo>
                    <a:pt x="3144766" y="470892"/>
                  </a:lnTo>
                  <a:lnTo>
                    <a:pt x="3151631" y="436879"/>
                  </a:lnTo>
                  <a:lnTo>
                    <a:pt x="3151631" y="87375"/>
                  </a:lnTo>
                  <a:lnTo>
                    <a:pt x="3144766" y="53363"/>
                  </a:lnTo>
                  <a:lnTo>
                    <a:pt x="3126041" y="25590"/>
                  </a:lnTo>
                  <a:lnTo>
                    <a:pt x="3098268" y="6865"/>
                  </a:lnTo>
                  <a:lnTo>
                    <a:pt x="3064255" y="0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792" y="2200655"/>
              <a:ext cx="844295" cy="9753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5312" y="3090672"/>
              <a:ext cx="844296" cy="9723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55792" y="3800855"/>
              <a:ext cx="3154680" cy="524510"/>
            </a:xfrm>
            <a:custGeom>
              <a:avLst/>
              <a:gdLst/>
              <a:ahLst/>
              <a:cxnLst/>
              <a:rect l="l" t="t" r="r" b="b"/>
              <a:pathLst>
                <a:path w="3154679" h="524510">
                  <a:moveTo>
                    <a:pt x="30673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3067304" y="524256"/>
                  </a:lnTo>
                  <a:lnTo>
                    <a:pt x="3101316" y="517390"/>
                  </a:lnTo>
                  <a:lnTo>
                    <a:pt x="3129089" y="498665"/>
                  </a:lnTo>
                  <a:lnTo>
                    <a:pt x="3147814" y="470892"/>
                  </a:lnTo>
                  <a:lnTo>
                    <a:pt x="3154680" y="436880"/>
                  </a:lnTo>
                  <a:lnTo>
                    <a:pt x="3154680" y="87376"/>
                  </a:lnTo>
                  <a:lnTo>
                    <a:pt x="3147814" y="53363"/>
                  </a:lnTo>
                  <a:lnTo>
                    <a:pt x="3129089" y="25590"/>
                  </a:lnTo>
                  <a:lnTo>
                    <a:pt x="3101316" y="6865"/>
                  </a:lnTo>
                  <a:lnTo>
                    <a:pt x="30673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38543" y="3178251"/>
            <a:ext cx="2007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enlace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01951" y="124968"/>
            <a:ext cx="1130935" cy="1950720"/>
            <a:chOff x="1901951" y="124968"/>
            <a:chExt cx="1130935" cy="195072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1951" y="124968"/>
              <a:ext cx="844296" cy="97535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415" y="1100328"/>
              <a:ext cx="847344" cy="975360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9735" y="124968"/>
            <a:ext cx="847343" cy="97535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376164" y="3899992"/>
            <a:ext cx="43757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Gestor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secundario/hosp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800">
              <a:latin typeface="Calibri"/>
              <a:cs typeface="Calibri"/>
            </a:endParaRPr>
          </a:p>
          <a:p>
            <a:pPr marL="229743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1781</Words>
  <Application>Microsoft Office PowerPoint</Application>
  <PresentationFormat>Panorámica</PresentationFormat>
  <Paragraphs>215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 MT</vt:lpstr>
      <vt:lpstr>Calibri</vt:lpstr>
      <vt:lpstr>Wingdings</vt:lpstr>
      <vt:lpstr>Office Theme</vt:lpstr>
      <vt:lpstr>             ECICEP</vt:lpstr>
      <vt:lpstr>Presentación de PowerPoint</vt:lpstr>
      <vt:lpstr>Presentación de PowerPoint</vt:lpstr>
      <vt:lpstr>Presentación de PowerPoint</vt:lpstr>
      <vt:lpstr>Coordinador/a comunal</vt:lpstr>
      <vt:lpstr>Presentación de PowerPoint</vt:lpstr>
      <vt:lpstr>Referente local ECICEP</vt:lpstr>
      <vt:lpstr>Equipo local ECICEP</vt:lpstr>
      <vt:lpstr>Presentación de PowerPoint</vt:lpstr>
      <vt:lpstr>TENS Gestor/a</vt:lpstr>
      <vt:lpstr>Profesional Gestor/a</vt:lpstr>
      <vt:lpstr>TENS Gestor/a</vt:lpstr>
      <vt:lpstr>Presentación de PowerPoint</vt:lpstr>
      <vt:lpstr>Profesional de enlace</vt:lpstr>
      <vt:lpstr>Presentación de PowerPoint</vt:lpstr>
      <vt:lpstr>Profesional médico</vt:lpstr>
      <vt:lpstr>Presentación de PowerPoint</vt:lpstr>
      <vt:lpstr>Profesional no médico clínico</vt:lpstr>
      <vt:lpstr>Profesional no médico clínico: Químico Farmacéutico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ECICEP</dc:title>
  <dc:creator>Marisol Muñoz</dc:creator>
  <cp:lastModifiedBy>Marisol Muñoz</cp:lastModifiedBy>
  <cp:revision>3</cp:revision>
  <dcterms:created xsi:type="dcterms:W3CDTF">2024-06-20T19:40:32Z</dcterms:created>
  <dcterms:modified xsi:type="dcterms:W3CDTF">2024-06-23T20:12:32Z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2024-06-20T00:00:00Z</vt:filetime>
  </property>
  <property fmtid="{D5CDD505-2E9C-101B-9397-08002B2CF9AE}" pid="5" name="Producer">
    <vt:lpwstr>www.ilovepdf.com</vt:lpwstr>
  </property>
</Properties>
</file>